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9"/>
  </p:notesMasterIdLst>
  <p:sldIdLst>
    <p:sldId id="272" r:id="rId2"/>
    <p:sldId id="273" r:id="rId3"/>
    <p:sldId id="274" r:id="rId4"/>
    <p:sldId id="281" r:id="rId5"/>
    <p:sldId id="283" r:id="rId6"/>
    <p:sldId id="282" r:id="rId7"/>
    <p:sldId id="284" r:id="rId8"/>
    <p:sldId id="285" r:id="rId9"/>
    <p:sldId id="287" r:id="rId10"/>
    <p:sldId id="286" r:id="rId11"/>
    <p:sldId id="288" r:id="rId12"/>
    <p:sldId id="289" r:id="rId13"/>
    <p:sldId id="290" r:id="rId14"/>
    <p:sldId id="291" r:id="rId15"/>
    <p:sldId id="276" r:id="rId16"/>
    <p:sldId id="292" r:id="rId17"/>
    <p:sldId id="293" r:id="rId18"/>
    <p:sldId id="294" r:id="rId19"/>
    <p:sldId id="277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4" r:id="rId29"/>
    <p:sldId id="303" r:id="rId30"/>
    <p:sldId id="305" r:id="rId31"/>
    <p:sldId id="279" r:id="rId32"/>
    <p:sldId id="280" r:id="rId33"/>
    <p:sldId id="337" r:id="rId34"/>
    <p:sldId id="307" r:id="rId35"/>
    <p:sldId id="306" r:id="rId36"/>
    <p:sldId id="308" r:id="rId37"/>
    <p:sldId id="338" r:id="rId38"/>
    <p:sldId id="310" r:id="rId39"/>
    <p:sldId id="309" r:id="rId40"/>
    <p:sldId id="311" r:id="rId41"/>
    <p:sldId id="312" r:id="rId42"/>
    <p:sldId id="313" r:id="rId43"/>
    <p:sldId id="315" r:id="rId44"/>
    <p:sldId id="314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4" r:id="rId63"/>
    <p:sldId id="333" r:id="rId64"/>
    <p:sldId id="335" r:id="rId65"/>
    <p:sldId id="336" r:id="rId66"/>
    <p:sldId id="339" r:id="rId67"/>
    <p:sldId id="34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792" autoAdjust="0"/>
  </p:normalViewPr>
  <p:slideViewPr>
    <p:cSldViewPr snapToGrid="0">
      <p:cViewPr varScale="1">
        <p:scale>
          <a:sx n="66" d="100"/>
          <a:sy n="66" d="100"/>
        </p:scale>
        <p:origin x="1330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8T23:23:29.035" idx="1">
    <p:pos x="6377" y="121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7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0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1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28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ในปัจจุบันมีความพยายามศึกษา </a:t>
            </a:r>
            <a:r>
              <a:rPr lang="en-US" dirty="0" smtClean="0"/>
              <a:t>biomarker</a:t>
            </a:r>
            <a:r>
              <a:rPr lang="th-TH" dirty="0" smtClean="0"/>
              <a:t>หลากๆชนิดเพื่อนำมาใช้ประ</a:t>
            </a:r>
            <a:r>
              <a:rPr lang="th-TH" dirty="0" err="1" smtClean="0"/>
              <a:t>โยนช์</a:t>
            </a:r>
            <a:r>
              <a:rPr lang="th-TH" dirty="0" smtClean="0"/>
              <a:t>ในการวินิจฉัยภาวะ</a:t>
            </a:r>
            <a:r>
              <a:rPr lang="en-US" dirty="0" smtClean="0"/>
              <a:t>AKI</a:t>
            </a:r>
          </a:p>
          <a:p>
            <a:r>
              <a:rPr lang="th-TH" dirty="0" smtClean="0"/>
              <a:t>โดย</a:t>
            </a:r>
            <a:r>
              <a:rPr lang="en-US" dirty="0" smtClean="0"/>
              <a:t>biomarker</a:t>
            </a:r>
            <a:r>
              <a:rPr lang="th-TH" dirty="0" smtClean="0"/>
              <a:t>ควรมีคุณสมบัติสามข้อหลักคือ</a:t>
            </a:r>
          </a:p>
          <a:p>
            <a:r>
              <a:rPr lang="th-TH" dirty="0" smtClean="0"/>
              <a:t>1 สามารถนำมาใช้วิ</a:t>
            </a:r>
            <a:r>
              <a:rPr lang="th-TH" dirty="0" err="1" smtClean="0"/>
              <a:t>นิฉัย</a:t>
            </a:r>
            <a:r>
              <a:rPr lang="th-TH" dirty="0" smtClean="0"/>
              <a:t>โรคได้รวดเร็วถูกต้อง </a:t>
            </a:r>
          </a:p>
          <a:p>
            <a:r>
              <a:rPr lang="th-TH" dirty="0" smtClean="0"/>
              <a:t>2 บอกความรุนแรงและ</a:t>
            </a:r>
            <a:r>
              <a:rPr lang="en-US" dirty="0" smtClean="0"/>
              <a:t>prognosis</a:t>
            </a:r>
            <a:r>
              <a:rPr lang="th-TH" dirty="0" smtClean="0"/>
              <a:t>ของโรค </a:t>
            </a:r>
          </a:p>
          <a:p>
            <a:r>
              <a:rPr lang="th-TH" dirty="0" smtClean="0"/>
              <a:t>3 ใช้ติดตามผลการรักษาหรือการดำเนินไปของโรค</a:t>
            </a:r>
          </a:p>
          <a:p>
            <a:endParaRPr lang="th-TH" dirty="0" smtClean="0"/>
          </a:p>
          <a:p>
            <a:r>
              <a:rPr lang="th-TH" dirty="0" smtClean="0"/>
              <a:t>ยกตัวอย่าง 3 </a:t>
            </a:r>
            <a:r>
              <a:rPr lang="en-US" dirty="0" smtClean="0"/>
              <a:t>biomarker</a:t>
            </a:r>
            <a:r>
              <a:rPr lang="th-TH" dirty="0" smtClean="0"/>
              <a:t>ที่กำลังได้รับความสนใจ</a:t>
            </a:r>
          </a:p>
          <a:p>
            <a:r>
              <a:rPr lang="th-TH" dirty="0" smtClean="0"/>
              <a:t>ตัวแรก </a:t>
            </a:r>
            <a:r>
              <a:rPr lang="en-US" dirty="0" smtClean="0"/>
              <a:t>Neutrophil gelatinase-associated </a:t>
            </a:r>
            <a:r>
              <a:rPr lang="en-US" dirty="0" err="1" smtClean="0"/>
              <a:t>lipocalin</a:t>
            </a:r>
            <a:r>
              <a:rPr lang="en-US" dirty="0" smtClean="0"/>
              <a:t> </a:t>
            </a:r>
            <a:r>
              <a:rPr lang="th-TH" dirty="0" smtClean="0"/>
              <a:t>หรือต่อไปขอเรียกว่า </a:t>
            </a:r>
            <a:r>
              <a:rPr lang="en-US" dirty="0" smtClean="0"/>
              <a:t>NGAL</a:t>
            </a:r>
          </a:p>
          <a:p>
            <a:r>
              <a:rPr lang="en-US" dirty="0" smtClean="0"/>
              <a:t>NGAL </a:t>
            </a:r>
            <a:r>
              <a:rPr lang="th-TH" dirty="0" smtClean="0"/>
              <a:t>เป็น</a:t>
            </a:r>
            <a:r>
              <a:rPr lang="en-US" dirty="0" smtClean="0"/>
              <a:t>antimicrobial protein </a:t>
            </a:r>
            <a:r>
              <a:rPr lang="th-TH" dirty="0" smtClean="0"/>
              <a:t>สร้างขึ้นมาโดย</a:t>
            </a:r>
            <a:r>
              <a:rPr lang="en-US" dirty="0" smtClean="0"/>
              <a:t>cell</a:t>
            </a:r>
            <a:r>
              <a:rPr lang="th-TH" dirty="0" smtClean="0"/>
              <a:t>ที่มีนิ</a:t>
            </a:r>
            <a:r>
              <a:rPr lang="th-TH" dirty="0" err="1" smtClean="0"/>
              <a:t>เคลียส</a:t>
            </a:r>
            <a:r>
              <a:rPr lang="th-TH" dirty="0" smtClean="0"/>
              <a:t>ในร่างกายหลักๆเป็น</a:t>
            </a:r>
            <a:r>
              <a:rPr lang="en-US" dirty="0" smtClean="0"/>
              <a:t>neutrophil </a:t>
            </a:r>
          </a:p>
          <a:p>
            <a:r>
              <a:rPr lang="th-TH" dirty="0" smtClean="0"/>
              <a:t>และ </a:t>
            </a:r>
            <a:r>
              <a:rPr lang="en-US" dirty="0" smtClean="0"/>
              <a:t>NGAL</a:t>
            </a:r>
            <a:r>
              <a:rPr lang="th-TH" dirty="0" smtClean="0"/>
              <a:t>ยังพบได้ใน</a:t>
            </a:r>
            <a:r>
              <a:rPr lang="en-US" dirty="0" smtClean="0"/>
              <a:t>distal tubule </a:t>
            </a:r>
            <a:r>
              <a:rPr lang="th-TH" dirty="0" smtClean="0"/>
              <a:t>และ </a:t>
            </a:r>
            <a:r>
              <a:rPr lang="en-US" dirty="0" smtClean="0"/>
              <a:t>collecting duct </a:t>
            </a:r>
          </a:p>
          <a:p>
            <a:r>
              <a:rPr lang="th-TH" dirty="0" smtClean="0"/>
              <a:t>พบว่าปริมาณ </a:t>
            </a:r>
            <a:r>
              <a:rPr lang="en-US" dirty="0" smtClean="0"/>
              <a:t>NGAL </a:t>
            </a:r>
            <a:r>
              <a:rPr lang="th-TH" dirty="0" smtClean="0"/>
              <a:t>ถูกสร้างมากขึ้นเมื่อมีการการเจ็บของ</a:t>
            </a:r>
            <a:r>
              <a:rPr lang="en-US" dirty="0" smtClean="0"/>
              <a:t>tubular cell </a:t>
            </a:r>
            <a:r>
              <a:rPr lang="th-TH" dirty="0" smtClean="0"/>
              <a:t>เชื่อว่าเกิดจากกลไก</a:t>
            </a:r>
            <a:r>
              <a:rPr lang="en-US" dirty="0" smtClean="0"/>
              <a:t>inflammation</a:t>
            </a:r>
          </a:p>
          <a:p>
            <a:r>
              <a:rPr lang="th-TH" dirty="0" smtClean="0"/>
              <a:t>เชื่อว่า </a:t>
            </a:r>
            <a:r>
              <a:rPr lang="en-US" dirty="0" smtClean="0"/>
              <a:t>NGAL </a:t>
            </a:r>
            <a:r>
              <a:rPr lang="th-TH" dirty="0" smtClean="0"/>
              <a:t>แยกภาวะ</a:t>
            </a:r>
            <a:r>
              <a:rPr lang="en-US" dirty="0" smtClean="0"/>
              <a:t>prerenal azotemia </a:t>
            </a:r>
            <a:r>
              <a:rPr lang="th-TH" dirty="0" smtClean="0"/>
              <a:t>คือภาวะที่ไตทำงานลดลง แต่</a:t>
            </a:r>
            <a:r>
              <a:rPr lang="en-US" dirty="0" smtClean="0"/>
              <a:t>tubular function</a:t>
            </a:r>
            <a:r>
              <a:rPr lang="th-TH" dirty="0" smtClean="0"/>
              <a:t>ยังไม่เสียการทำงาน กับภาวะ</a:t>
            </a:r>
            <a:r>
              <a:rPr lang="en-US" dirty="0" smtClean="0"/>
              <a:t>Acute Tubular Necrosis  </a:t>
            </a:r>
            <a:r>
              <a:rPr lang="th-TH" dirty="0" smtClean="0"/>
              <a:t>ต่อไปขออนุญาตย่อว่า </a:t>
            </a:r>
            <a:r>
              <a:rPr lang="en-US" dirty="0" smtClean="0"/>
              <a:t>ATN </a:t>
            </a:r>
            <a:r>
              <a:rPr lang="th-TH" dirty="0" smtClean="0"/>
              <a:t>คือภาวะที่ </a:t>
            </a:r>
            <a:r>
              <a:rPr lang="en-US" dirty="0" smtClean="0"/>
              <a:t>tubular cell </a:t>
            </a:r>
            <a:r>
              <a:rPr lang="th-TH" dirty="0" err="1" smtClean="0"/>
              <a:t>เสีการ</a:t>
            </a:r>
            <a:r>
              <a:rPr lang="th-TH" dirty="0" smtClean="0"/>
              <a:t>ทำงานไป</a:t>
            </a:r>
          </a:p>
          <a:p>
            <a:endParaRPr lang="th-TH" dirty="0" smtClean="0"/>
          </a:p>
          <a:p>
            <a:r>
              <a:rPr lang="th-TH" dirty="0" smtClean="0"/>
              <a:t>ปัจจุบันมีการศึกษาทางคลินิกเพื่อนำ</a:t>
            </a:r>
            <a:r>
              <a:rPr lang="en-US" dirty="0" smtClean="0"/>
              <a:t>NGAL </a:t>
            </a:r>
            <a:r>
              <a:rPr lang="th-TH" dirty="0" smtClean="0"/>
              <a:t>มาใช้วินิจฉัยภาวะ</a:t>
            </a:r>
            <a:r>
              <a:rPr lang="en-US" dirty="0" smtClean="0"/>
              <a:t>AKI</a:t>
            </a:r>
            <a:r>
              <a:rPr lang="th-TH" dirty="0" smtClean="0"/>
              <a:t>ภายใน1-2ชั่วโมงหลังไตได้รับบาดเจ็บ </a:t>
            </a:r>
          </a:p>
          <a:p>
            <a:r>
              <a:rPr lang="th-TH" dirty="0" smtClean="0"/>
              <a:t>พบว่าการตรวจ</a:t>
            </a:r>
            <a:r>
              <a:rPr lang="en-US" dirty="0" smtClean="0"/>
              <a:t>urine NGAL </a:t>
            </a:r>
            <a:r>
              <a:rPr lang="th-TH" dirty="0" smtClean="0"/>
              <a:t>มี</a:t>
            </a:r>
            <a:r>
              <a:rPr lang="en-US" dirty="0" smtClean="0"/>
              <a:t>specificity </a:t>
            </a:r>
            <a:r>
              <a:rPr lang="th-TH" dirty="0" smtClean="0"/>
              <a:t>กับภาวะ</a:t>
            </a:r>
            <a:r>
              <a:rPr lang="en-US" dirty="0" smtClean="0"/>
              <a:t>AKI </a:t>
            </a:r>
            <a:r>
              <a:rPr lang="th-TH" dirty="0" smtClean="0"/>
              <a:t>มากกว่า</a:t>
            </a:r>
            <a:r>
              <a:rPr lang="en-US" dirty="0" smtClean="0"/>
              <a:t>serum NGAL </a:t>
            </a:r>
            <a:r>
              <a:rPr lang="th-TH" dirty="0" smtClean="0"/>
              <a:t>แต่อย่างไรก็ตามในคนไข้ที่ไม่มีปัสสาวะก็สารถใช้ค่า</a:t>
            </a:r>
            <a:r>
              <a:rPr lang="en-US" dirty="0" smtClean="0"/>
              <a:t>serum NGAL</a:t>
            </a:r>
            <a:r>
              <a:rPr lang="th-TH" dirty="0" smtClean="0"/>
              <a:t>ได้</a:t>
            </a:r>
          </a:p>
          <a:p>
            <a:endParaRPr lang="th-TH" dirty="0" smtClean="0"/>
          </a:p>
          <a:p>
            <a:r>
              <a:rPr lang="th-TH" dirty="0" smtClean="0"/>
              <a:t>จากการศึกษาที่ตีพิมพ์ใน</a:t>
            </a:r>
            <a:r>
              <a:rPr lang="en-US" dirty="0" smtClean="0"/>
              <a:t>clinical chemistry and laboratory medicine </a:t>
            </a:r>
            <a:r>
              <a:rPr lang="th-TH" dirty="0" smtClean="0"/>
              <a:t>ศึกษาระดับ</a:t>
            </a:r>
            <a:r>
              <a:rPr lang="en-US" dirty="0" smtClean="0"/>
              <a:t>urine NGAL</a:t>
            </a:r>
            <a:r>
              <a:rPr lang="th-TH" dirty="0" smtClean="0"/>
              <a:t>ในคนไข้</a:t>
            </a:r>
            <a:r>
              <a:rPr lang="en-US" dirty="0" smtClean="0"/>
              <a:t>multiple trauma</a:t>
            </a:r>
            <a:r>
              <a:rPr lang="th-TH" dirty="0" smtClean="0"/>
              <a:t>จำนวน31คน </a:t>
            </a:r>
          </a:p>
          <a:p>
            <a:r>
              <a:rPr lang="th-TH" dirty="0" smtClean="0"/>
              <a:t>พบว่า </a:t>
            </a:r>
            <a:r>
              <a:rPr lang="en-US" dirty="0" smtClean="0"/>
              <a:t>cut-off point :  urine NGAL</a:t>
            </a:r>
            <a:r>
              <a:rPr lang="th-TH" dirty="0" smtClean="0"/>
              <a:t>ในวันแรกถ้ามากกว่า &gt;25</a:t>
            </a:r>
            <a:r>
              <a:rPr lang="en-US" dirty="0" smtClean="0"/>
              <a:t>ng/mL </a:t>
            </a:r>
            <a:r>
              <a:rPr lang="th-TH" dirty="0" smtClean="0"/>
              <a:t>มี</a:t>
            </a:r>
            <a:r>
              <a:rPr lang="en-US" dirty="0" smtClean="0"/>
              <a:t>sensitivity </a:t>
            </a:r>
            <a:r>
              <a:rPr lang="th-TH" dirty="0" smtClean="0"/>
              <a:t>และ</a:t>
            </a:r>
            <a:r>
              <a:rPr lang="en-US" dirty="0" smtClean="0"/>
              <a:t>specificity</a:t>
            </a:r>
            <a:r>
              <a:rPr lang="th-TH" dirty="0" smtClean="0"/>
              <a:t>สูงมากในการวินิจฉัย</a:t>
            </a:r>
            <a:r>
              <a:rPr lang="en-US" dirty="0" smtClean="0"/>
              <a:t>AKI</a:t>
            </a:r>
          </a:p>
          <a:p>
            <a:r>
              <a:rPr lang="th-TH" dirty="0" smtClean="0"/>
              <a:t>ข้อจำกัดหลักในการนำ</a:t>
            </a:r>
            <a:r>
              <a:rPr lang="en-US" dirty="0" smtClean="0"/>
              <a:t>urine NGAL </a:t>
            </a:r>
            <a:r>
              <a:rPr lang="th-TH" dirty="0" smtClean="0"/>
              <a:t>มาใช้คือ </a:t>
            </a:r>
            <a:r>
              <a:rPr lang="en-US" dirty="0" smtClean="0"/>
              <a:t>cut-off point </a:t>
            </a:r>
            <a:r>
              <a:rPr lang="th-TH" dirty="0" smtClean="0"/>
              <a:t>วิธีการตรวจตลอดจน</a:t>
            </a:r>
            <a:r>
              <a:rPr lang="en-US" dirty="0" err="1" smtClean="0"/>
              <a:t>timming</a:t>
            </a:r>
            <a:r>
              <a:rPr lang="th-TH" dirty="0" smtClean="0"/>
              <a:t>ที่เหมาะที่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21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4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2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ปัจจุบันมีการพูดถึง </a:t>
            </a:r>
            <a:r>
              <a:rPr lang="en-GB" dirty="0" smtClean="0"/>
              <a:t>Remote ischemic preconditioning </a:t>
            </a:r>
            <a:r>
              <a:rPr lang="th-TH" dirty="0" smtClean="0"/>
              <a:t>กับมากขึ้น </a:t>
            </a:r>
          </a:p>
          <a:p>
            <a:r>
              <a:rPr lang="th-TH" dirty="0" smtClean="0"/>
              <a:t>เชื่อว่ามีกลไก</a:t>
            </a:r>
            <a:r>
              <a:rPr lang="en-US" dirty="0" err="1" smtClean="0"/>
              <a:t>neurohormonal</a:t>
            </a:r>
            <a:r>
              <a:rPr lang="en-US" baseline="0" dirty="0" smtClean="0"/>
              <a:t> pathway</a:t>
            </a:r>
            <a:r>
              <a:rPr lang="th-TH" dirty="0" smtClean="0"/>
              <a:t>บางอย่างในร่างกายทำให้อวัยวะต่างทำงานสัมพันธ์กัน</a:t>
            </a:r>
            <a:r>
              <a:rPr lang="th-TH" baseline="0" dirty="0" smtClean="0"/>
              <a:t> ที่รู้จักกันในกลไก</a:t>
            </a:r>
            <a:r>
              <a:rPr lang="en-US" baseline="0" dirty="0" smtClean="0"/>
              <a:t>organ cross talk </a:t>
            </a:r>
            <a:endParaRPr lang="th-TH" dirty="0" smtClean="0"/>
          </a:p>
          <a:p>
            <a:r>
              <a:rPr lang="en-GB" dirty="0" smtClean="0"/>
              <a:t>Remote ischemic preconditioning </a:t>
            </a:r>
            <a:r>
              <a:rPr lang="th-TH" dirty="0" smtClean="0"/>
              <a:t>มีการรัดแขนข้างหนึ่งพบกว่าเลือดไปเลี้ยงร่างกายส่วนต่างดีขึ้นโดยมากเป็นการศึกษาในคนไข้</a:t>
            </a:r>
            <a:r>
              <a:rPr lang="en-US" dirty="0" smtClean="0"/>
              <a:t>acute</a:t>
            </a:r>
            <a:r>
              <a:rPr lang="en-US" baseline="0" dirty="0" smtClean="0"/>
              <a:t> coronary disease</a:t>
            </a:r>
            <a:r>
              <a:rPr lang="th-TH" baseline="0" dirty="0" smtClean="0"/>
              <a:t>ที่เข้ารับการทำ</a:t>
            </a:r>
            <a:r>
              <a:rPr lang="en-GB" dirty="0" smtClean="0"/>
              <a:t>Percutaneous Coronary Intervention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8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การศึกษา</a:t>
            </a:r>
            <a:r>
              <a:rPr lang="en-US" dirty="0" smtClean="0"/>
              <a:t>Systematic review </a:t>
            </a:r>
            <a:r>
              <a:rPr lang="th-TH" dirty="0" smtClean="0"/>
              <a:t>เกี่ยวกับ </a:t>
            </a:r>
            <a:r>
              <a:rPr lang="en-US" dirty="0" smtClean="0"/>
              <a:t>Remote ischemic preconditioning </a:t>
            </a:r>
            <a:r>
              <a:rPr lang="th-TH" dirty="0" smtClean="0"/>
              <a:t>ตีพิมพ์ใน</a:t>
            </a:r>
            <a:r>
              <a:rPr lang="en-US" dirty="0" smtClean="0"/>
              <a:t>critical car</a:t>
            </a:r>
            <a:r>
              <a:rPr lang="th-TH" dirty="0" smtClean="0"/>
              <a:t>เดือนมิถุนายนที่ผ่านมารวบรวม37 </a:t>
            </a:r>
            <a:r>
              <a:rPr lang="en-US" dirty="0" smtClean="0"/>
              <a:t>randomized control trial </a:t>
            </a:r>
            <a:r>
              <a:rPr lang="th-TH" dirty="0" smtClean="0"/>
              <a:t>ตั้งแต่ปี 2550ถึงปี2558พบว่า การทำ</a:t>
            </a:r>
            <a:r>
              <a:rPr lang="en-US" dirty="0" smtClean="0"/>
              <a:t>Remote ischemic preconditioning </a:t>
            </a:r>
            <a:r>
              <a:rPr lang="th-TH" dirty="0" smtClean="0"/>
              <a:t>ลดภาวะ</a:t>
            </a:r>
            <a:r>
              <a:rPr lang="en-US" dirty="0" smtClean="0"/>
              <a:t>AKI</a:t>
            </a:r>
            <a:r>
              <a:rPr lang="th-TH" dirty="0" smtClean="0"/>
              <a:t>ในคนไข้ที่มาทำ</a:t>
            </a:r>
            <a:r>
              <a:rPr lang="en-US" dirty="0" smtClean="0"/>
              <a:t>PCI</a:t>
            </a:r>
          </a:p>
          <a:p>
            <a:r>
              <a:rPr lang="th-TH" dirty="0" smtClean="0"/>
              <a:t>ยังคงต้องการการศึกษาการนำ</a:t>
            </a:r>
            <a:r>
              <a:rPr lang="en-US" dirty="0" smtClean="0"/>
              <a:t>Remote ischemic preconditioning </a:t>
            </a:r>
            <a:r>
              <a:rPr lang="th-TH" dirty="0" smtClean="0"/>
              <a:t>มาใช้ป้องกัน </a:t>
            </a:r>
            <a:r>
              <a:rPr lang="en-US" dirty="0" smtClean="0"/>
              <a:t>perioperative AKI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50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3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</a:t>
            </a:r>
            <a:r>
              <a:rPr lang="th-TH" baseline="0" dirty="0" smtClean="0"/>
              <a:t>rerenal35%,renal50%,</a:t>
            </a:r>
            <a:r>
              <a:rPr lang="th-TH" baseline="0" dirty="0" err="1" smtClean="0"/>
              <a:t>post</a:t>
            </a:r>
            <a:r>
              <a:rPr lang="th-TH" baseline="0" dirty="0" smtClean="0"/>
              <a:t> 10%</a:t>
            </a:r>
          </a:p>
          <a:p>
            <a:r>
              <a:rPr lang="th-TH" baseline="0" dirty="0" smtClean="0"/>
              <a:t>ในภาวะปกติไตได้รับเลือดประมาณ</a:t>
            </a:r>
            <a:r>
              <a:rPr lang="en-US" baseline="0" dirty="0" smtClean="0"/>
              <a:t>25%</a:t>
            </a:r>
            <a:r>
              <a:rPr lang="th-TH" baseline="0" dirty="0" smtClean="0"/>
              <a:t>ของ</a:t>
            </a:r>
            <a:r>
              <a:rPr lang="en-US" baseline="0" dirty="0" smtClean="0"/>
              <a:t>cardiac output </a:t>
            </a:r>
            <a:endParaRPr lang="th-TH" baseline="0" dirty="0" smtClean="0"/>
          </a:p>
          <a:p>
            <a:r>
              <a:rPr lang="th-TH" baseline="0" dirty="0" smtClean="0"/>
              <a:t>ปริ</a:t>
            </a:r>
            <a:r>
              <a:rPr lang="th-TH" baseline="0" dirty="0" err="1" smtClean="0"/>
              <a:t>มาตาร</a:t>
            </a:r>
            <a:r>
              <a:rPr lang="th-TH" baseline="0" dirty="0" smtClean="0"/>
              <a:t>สารน้ำที่ถูกกรองออกมาจาก</a:t>
            </a:r>
            <a:r>
              <a:rPr lang="en-US" baseline="0" dirty="0" smtClean="0"/>
              <a:t>glomeruli</a:t>
            </a:r>
            <a:r>
              <a:rPr lang="th-TH" baseline="0" dirty="0" smtClean="0"/>
              <a:t>ขึ้นอยู่กับ </a:t>
            </a:r>
            <a:r>
              <a:rPr lang="en-US" baseline="0" dirty="0" smtClean="0"/>
              <a:t>glomerular capillary pressure </a:t>
            </a:r>
            <a:r>
              <a:rPr lang="th-TH" baseline="0" dirty="0" smtClean="0"/>
              <a:t>ซึ่งถูกควบคุมโดยกลไก </a:t>
            </a:r>
            <a:r>
              <a:rPr lang="en-US" baseline="0" dirty="0" smtClean="0"/>
              <a:t>renal autoregulation </a:t>
            </a:r>
          </a:p>
          <a:p>
            <a:r>
              <a:rPr lang="en-GB" baseline="0" dirty="0" smtClean="0"/>
              <a:t>mean </a:t>
            </a:r>
            <a:r>
              <a:rPr lang="en-US" baseline="0" dirty="0" smtClean="0"/>
              <a:t>renal arterial pressure (MAP-intraabdominal pressure)</a:t>
            </a:r>
            <a:r>
              <a:rPr lang="th-TH" baseline="0" dirty="0" smtClean="0"/>
              <a:t>ต่ำกว่า</a:t>
            </a:r>
            <a:r>
              <a:rPr lang="en-US" baseline="0" dirty="0" smtClean="0"/>
              <a:t>70mmHg </a:t>
            </a:r>
            <a:r>
              <a:rPr lang="th-TH" baseline="0" dirty="0" smtClean="0"/>
              <a:t>เริ่มจะทำให้ </a:t>
            </a:r>
            <a:r>
              <a:rPr lang="en-US" baseline="0" dirty="0" smtClean="0"/>
              <a:t>renal autoregulation</a:t>
            </a:r>
            <a:r>
              <a:rPr lang="th-TH" baseline="0" dirty="0" smtClean="0"/>
              <a:t>เสียไป </a:t>
            </a:r>
            <a:endParaRPr lang="en-US" baseline="0" dirty="0" smtClean="0"/>
          </a:p>
          <a:p>
            <a:r>
              <a:rPr lang="th-TH" baseline="0" dirty="0" smtClean="0"/>
              <a:t>และ</a:t>
            </a:r>
            <a:r>
              <a:rPr lang="en-US" baseline="0" dirty="0" smtClean="0"/>
              <a:t>GFR</a:t>
            </a:r>
            <a:r>
              <a:rPr lang="th-TH" baseline="0" dirty="0" smtClean="0"/>
              <a:t>ลดลง </a:t>
            </a:r>
          </a:p>
          <a:p>
            <a:r>
              <a:rPr lang="th-TH" baseline="0" dirty="0" smtClean="0"/>
              <a:t>พบว่าที่</a:t>
            </a:r>
            <a:r>
              <a:rPr lang="en-US" baseline="0" dirty="0" smtClean="0"/>
              <a:t>MAP</a:t>
            </a:r>
            <a:r>
              <a:rPr lang="th-TH" baseline="0" dirty="0" smtClean="0"/>
              <a:t>ต่ำกว่า</a:t>
            </a:r>
            <a:r>
              <a:rPr lang="en-US" baseline="0" dirty="0" smtClean="0"/>
              <a:t>50mmHg</a:t>
            </a:r>
            <a:r>
              <a:rPr lang="th-TH" baseline="0" dirty="0" smtClean="0"/>
              <a:t>จะไม่มีการสร้างปัสสาวะออกมา </a:t>
            </a:r>
          </a:p>
          <a:p>
            <a:endParaRPr lang="th-TH" baseline="0" dirty="0" smtClean="0"/>
          </a:p>
          <a:p>
            <a:r>
              <a:rPr lang="th-TH" baseline="0" dirty="0" smtClean="0"/>
              <a:t>สาเหตุของ </a:t>
            </a:r>
            <a:r>
              <a:rPr lang="en-US" baseline="0" dirty="0" smtClean="0"/>
              <a:t>AKI</a:t>
            </a:r>
            <a:r>
              <a:rPr lang="th-TH" baseline="0" dirty="0" smtClean="0"/>
              <a:t> แต่เดิม แบ่งได้เป็น </a:t>
            </a:r>
            <a:r>
              <a:rPr lang="en-US" baseline="0" dirty="0" smtClean="0"/>
              <a:t>pre-renal </a:t>
            </a:r>
            <a:r>
              <a:rPr lang="th-TH" baseline="0" dirty="0" smtClean="0"/>
              <a:t>, </a:t>
            </a:r>
            <a:r>
              <a:rPr lang="en-US" baseline="0" dirty="0" smtClean="0"/>
              <a:t>renal</a:t>
            </a:r>
            <a:r>
              <a:rPr lang="th-TH" baseline="0" dirty="0" smtClean="0"/>
              <a:t>,</a:t>
            </a:r>
            <a:r>
              <a:rPr lang="en-US" baseline="0" dirty="0" smtClean="0"/>
              <a:t> post-renal</a:t>
            </a:r>
            <a:endParaRPr lang="th-TH" baseline="0" dirty="0" smtClean="0"/>
          </a:p>
          <a:p>
            <a:r>
              <a:rPr lang="en-US" baseline="0" dirty="0" smtClean="0"/>
              <a:t>pre-renal</a:t>
            </a:r>
            <a:r>
              <a:rPr lang="th-TH" baseline="0" dirty="0" smtClean="0"/>
              <a:t> เกิดจากการลดลงของ </a:t>
            </a:r>
            <a:r>
              <a:rPr lang="en-US" baseline="0" dirty="0" smtClean="0"/>
              <a:t>renal perfusion</a:t>
            </a:r>
            <a:endParaRPr lang="th-TH" baseline="0" dirty="0" smtClean="0"/>
          </a:p>
          <a:p>
            <a:r>
              <a:rPr lang="en-US" baseline="0" dirty="0" smtClean="0"/>
              <a:t>Renal </a:t>
            </a:r>
            <a:r>
              <a:rPr lang="th-TH" baseline="0" dirty="0" smtClean="0"/>
              <a:t>เกิดจากการบาดเจ็บของเนื้อไตโดยตรง </a:t>
            </a:r>
          </a:p>
          <a:p>
            <a:r>
              <a:rPr lang="en-US" baseline="0" dirty="0" smtClean="0"/>
              <a:t>post-renal</a:t>
            </a:r>
            <a:r>
              <a:rPr lang="th-TH" baseline="0" dirty="0" smtClean="0"/>
              <a:t> เกิดจากการอุตันของทางเดินปัสสาวะ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2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จากการศึกษา</a:t>
            </a:r>
            <a:r>
              <a:rPr lang="en-US" dirty="0" smtClean="0"/>
              <a:t>observational</a:t>
            </a:r>
            <a:r>
              <a:rPr lang="en-US" baseline="0" dirty="0" smtClean="0"/>
              <a:t> study </a:t>
            </a:r>
            <a:r>
              <a:rPr lang="th-TH" dirty="0" smtClean="0"/>
              <a:t>ที่ตีพิมพ์ใน</a:t>
            </a:r>
            <a:r>
              <a:rPr lang="en-US" dirty="0" smtClean="0"/>
              <a:t>anesthesiology</a:t>
            </a:r>
            <a:r>
              <a:rPr lang="th-TH" dirty="0" smtClean="0"/>
              <a:t>ในปี</a:t>
            </a:r>
            <a:r>
              <a:rPr lang="th-TH" baseline="0" dirty="0" smtClean="0"/>
              <a:t> 2009</a:t>
            </a:r>
          </a:p>
          <a:p>
            <a:r>
              <a:rPr lang="th-TH" dirty="0" smtClean="0"/>
              <a:t>เก็บข้อมูลคนไข้ในโรงพยาบาลศูนย์ในประเทศสหรัฐอเมริกา</a:t>
            </a:r>
            <a:r>
              <a:rPr lang="th-TH" baseline="0" dirty="0" smtClean="0"/>
              <a:t> </a:t>
            </a:r>
            <a:r>
              <a:rPr lang="en-US" baseline="0" dirty="0" smtClean="0"/>
              <a:t>121 </a:t>
            </a:r>
            <a:r>
              <a:rPr lang="th-TH" baseline="0" dirty="0" smtClean="0"/>
              <a:t>แห่ง ผู้ป่วยที่เข้ารวมการศึกษารวม</a:t>
            </a:r>
            <a:r>
              <a:rPr lang="en-GB" dirty="0" smtClean="0"/>
              <a:t>75,952 </a:t>
            </a:r>
            <a:r>
              <a:rPr lang="th-TH" dirty="0" smtClean="0"/>
              <a:t>คน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primary outcome </a:t>
            </a:r>
            <a:r>
              <a:rPr lang="th-TH" dirty="0" smtClean="0"/>
              <a:t>ค้นหาปัจจัยเสี่ยงที่ทำให้เกิด</a:t>
            </a:r>
            <a:r>
              <a:rPr lang="en-US" dirty="0" smtClean="0"/>
              <a:t>perioperative</a:t>
            </a:r>
            <a:r>
              <a:rPr lang="en-US" baseline="0" dirty="0" smtClean="0"/>
              <a:t> AKI </a:t>
            </a:r>
            <a:r>
              <a:rPr lang="th-TH" baseline="0" dirty="0" smtClean="0"/>
              <a:t>ใน</a:t>
            </a:r>
            <a:r>
              <a:rPr lang="en-US" dirty="0" smtClean="0"/>
              <a:t>general surgery</a:t>
            </a:r>
            <a:r>
              <a:rPr lang="th-TH" dirty="0" smtClean="0"/>
              <a:t>ที่ไม่ใช่</a:t>
            </a:r>
            <a:r>
              <a:rPr lang="en-US" dirty="0" smtClean="0"/>
              <a:t>OPD</a:t>
            </a:r>
            <a:r>
              <a:rPr lang="en-US" baseline="0" dirty="0" smtClean="0"/>
              <a:t> case</a:t>
            </a:r>
            <a:endParaRPr lang="th-TH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การศึกษานี้ได้แยกผู้ป่วยที่ได้รับ</a:t>
            </a:r>
            <a:r>
              <a:rPr lang="en-GB" dirty="0" smtClean="0"/>
              <a:t>cardiac</a:t>
            </a:r>
            <a:r>
              <a:rPr lang="en-US" dirty="0" smtClean="0"/>
              <a:t>,vascular</a:t>
            </a:r>
            <a:r>
              <a:rPr lang="en-GB" dirty="0" smtClean="0"/>
              <a:t>, obstetric, or urologic procedures</a:t>
            </a:r>
            <a:r>
              <a:rPr lang="th-TH" dirty="0" smtClean="0"/>
              <a:t>ออก </a:t>
            </a:r>
          </a:p>
          <a:p>
            <a:r>
              <a:rPr lang="th-TH" baseline="0" dirty="0" smtClean="0"/>
              <a:t>และวิเคราะห์เปรียบเทียบ </a:t>
            </a:r>
            <a:r>
              <a:rPr lang="en-GB" dirty="0" smtClean="0"/>
              <a:t>comorbidities</a:t>
            </a:r>
            <a:r>
              <a:rPr lang="th-TH" baseline="0" dirty="0" smtClean="0"/>
              <a:t> และชนิด</a:t>
            </a:r>
            <a:r>
              <a:rPr lang="th-TH" dirty="0" smtClean="0"/>
              <a:t>การผ่าตัดที่คนไข้ได้รับ ระหว่างกลุ่มคนไข้ที่เข้ารับการผ่าตัดแล้วเกิด</a:t>
            </a:r>
            <a:r>
              <a:rPr lang="en-US" dirty="0" smtClean="0"/>
              <a:t>AKI</a:t>
            </a:r>
            <a:r>
              <a:rPr lang="th-TH" dirty="0" smtClean="0"/>
              <a:t>กับกลุ่มที่ไม่เกิด</a:t>
            </a:r>
            <a:r>
              <a:rPr lang="en-US" dirty="0" smtClean="0"/>
              <a:t>AKI</a:t>
            </a:r>
            <a:endParaRPr lang="th-TH" dirty="0" smtClean="0"/>
          </a:p>
          <a:p>
            <a:r>
              <a:rPr lang="th-TH" dirty="0" smtClean="0"/>
              <a:t>พบว่า</a:t>
            </a:r>
            <a:r>
              <a:rPr lang="en-GB" dirty="0" smtClean="0"/>
              <a:t>9 </a:t>
            </a:r>
            <a:r>
              <a:rPr lang="th-TH" dirty="0" smtClean="0"/>
              <a:t>ปัจจัยที่ต่างแตกกันอย่างมีนัยสำคัญทางสถิติในกลุ่มที่เกิด</a:t>
            </a:r>
            <a:r>
              <a:rPr lang="en-US" dirty="0" smtClean="0"/>
              <a:t>perioperative</a:t>
            </a:r>
            <a:r>
              <a:rPr lang="en-US" baseline="0" dirty="0" smtClean="0"/>
              <a:t> AKI </a:t>
            </a:r>
            <a:r>
              <a:rPr lang="th-TH" baseline="0" dirty="0" smtClean="0"/>
              <a:t>ได้แก่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20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 </a:t>
            </a:r>
            <a:r>
              <a:rPr lang="en-GB" dirty="0" smtClean="0"/>
              <a:t>intraperitoneal surgery</a:t>
            </a:r>
            <a:r>
              <a:rPr lang="th-TH" dirty="0" smtClean="0"/>
              <a:t>ไม่รวมการผ่าตัด</a:t>
            </a:r>
            <a:r>
              <a:rPr lang="en-US" dirty="0" smtClean="0"/>
              <a:t>hernia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2 </a:t>
            </a:r>
            <a:r>
              <a:rPr lang="th-TH" baseline="0" dirty="0" smtClean="0"/>
              <a:t>การทำงานของไตที่ผิดปกติตั้งแต่ก่อนการผ่าตัด </a:t>
            </a:r>
            <a:endParaRPr lang="en-US" baseline="0" dirty="0" smtClean="0"/>
          </a:p>
          <a:p>
            <a:r>
              <a:rPr lang="en-GB" dirty="0" smtClean="0"/>
              <a:t>Mild preoperative renal insufficiency </a:t>
            </a:r>
            <a:r>
              <a:rPr lang="th-TH" dirty="0" smtClean="0"/>
              <a:t>คือ</a:t>
            </a:r>
            <a:r>
              <a:rPr lang="en-GB" dirty="0" err="1" smtClean="0"/>
              <a:t>preoperativeserum</a:t>
            </a:r>
            <a:r>
              <a:rPr lang="en-GB" dirty="0" smtClean="0"/>
              <a:t> creatinine </a:t>
            </a:r>
            <a:r>
              <a:rPr lang="th-TH" dirty="0" smtClean="0"/>
              <a:t>อยู่ในช่วง </a:t>
            </a:r>
            <a:r>
              <a:rPr lang="en-GB" dirty="0" smtClean="0"/>
              <a:t>1.2 </a:t>
            </a:r>
            <a:r>
              <a:rPr lang="th-TH" dirty="0" smtClean="0"/>
              <a:t>ถึง</a:t>
            </a:r>
            <a:r>
              <a:rPr lang="en-GB" dirty="0" smtClean="0"/>
              <a:t>1.9 mg/dl</a:t>
            </a:r>
            <a:endParaRPr lang="th-TH" dirty="0" smtClean="0"/>
          </a:p>
          <a:p>
            <a:r>
              <a:rPr lang="en-GB" dirty="0" smtClean="0"/>
              <a:t>moderate preoperative renal insufficiency </a:t>
            </a:r>
            <a:r>
              <a:rPr lang="th-TH" dirty="0" smtClean="0"/>
              <a:t>คือ</a:t>
            </a:r>
            <a:r>
              <a:rPr lang="en-GB" dirty="0" smtClean="0"/>
              <a:t>preoperative</a:t>
            </a:r>
            <a:r>
              <a:rPr lang="th-TH" dirty="0" smtClean="0"/>
              <a:t> </a:t>
            </a:r>
            <a:r>
              <a:rPr lang="en-GB" dirty="0" smtClean="0"/>
              <a:t>serum creatinine ≥2.0 mg/dl</a:t>
            </a:r>
          </a:p>
          <a:p>
            <a:r>
              <a:rPr lang="en-US" baseline="0" dirty="0" smtClean="0"/>
              <a:t>3</a:t>
            </a:r>
            <a:r>
              <a:rPr lang="th-TH" baseline="0" dirty="0" smtClean="0"/>
              <a:t>มี</a:t>
            </a:r>
            <a:r>
              <a:rPr lang="en-US" baseline="0" dirty="0" smtClean="0"/>
              <a:t>ascites </a:t>
            </a:r>
          </a:p>
          <a:p>
            <a:r>
              <a:rPr lang="en-GB" baseline="0" dirty="0" smtClean="0"/>
              <a:t>4</a:t>
            </a:r>
            <a:r>
              <a:rPr lang="th-TH" baseline="0" dirty="0" smtClean="0"/>
              <a:t>มีภาวะ</a:t>
            </a:r>
            <a:r>
              <a:rPr lang="en-US" baseline="0" dirty="0" smtClean="0"/>
              <a:t>active CHF </a:t>
            </a:r>
          </a:p>
          <a:p>
            <a:r>
              <a:rPr lang="en-US" baseline="0" dirty="0" smtClean="0"/>
              <a:t>5 </a:t>
            </a:r>
            <a:r>
              <a:rPr lang="th-TH" baseline="0" dirty="0" smtClean="0"/>
              <a:t>เข้ารับการผ่าตัดแบบ</a:t>
            </a:r>
            <a:r>
              <a:rPr lang="en-GB" dirty="0" smtClean="0"/>
              <a:t>emergency surgery </a:t>
            </a:r>
          </a:p>
          <a:p>
            <a:r>
              <a:rPr lang="en-GB" dirty="0" smtClean="0"/>
              <a:t>6 </a:t>
            </a:r>
            <a:r>
              <a:rPr lang="th-TH" dirty="0" smtClean="0"/>
              <a:t>มีอายุ</a:t>
            </a:r>
            <a:r>
              <a:rPr lang="th-TH" baseline="0" dirty="0" smtClean="0"/>
              <a:t> ตั้งแต่</a:t>
            </a:r>
            <a:r>
              <a:rPr lang="en-GB" dirty="0" smtClean="0"/>
              <a:t>56</a:t>
            </a:r>
            <a:r>
              <a:rPr lang="th-TH" dirty="0" smtClean="0"/>
              <a:t>ปีขึ้นไป</a:t>
            </a:r>
            <a:r>
              <a:rPr lang="th-TH" baseline="0" dirty="0" smtClean="0"/>
              <a:t> </a:t>
            </a:r>
          </a:p>
          <a:p>
            <a:r>
              <a:rPr lang="en-US" dirty="0" smtClean="0"/>
              <a:t>7 </a:t>
            </a:r>
            <a:r>
              <a:rPr lang="th-TH" dirty="0" smtClean="0"/>
              <a:t>เป็นโรคเบาหวาน</a:t>
            </a:r>
            <a:r>
              <a:rPr lang="th-TH" baseline="0" dirty="0" smtClean="0"/>
              <a:t> </a:t>
            </a:r>
          </a:p>
          <a:p>
            <a:r>
              <a:rPr lang="en-US" baseline="0" dirty="0" smtClean="0"/>
              <a:t>8 </a:t>
            </a:r>
            <a:r>
              <a:rPr lang="th-TH" dirty="0" smtClean="0"/>
              <a:t>เป็นโรคความดันโลหิตสูง</a:t>
            </a:r>
            <a:r>
              <a:rPr lang="th-TH" baseline="0" dirty="0" smtClean="0"/>
              <a:t> </a:t>
            </a:r>
          </a:p>
          <a:p>
            <a:r>
              <a:rPr lang="th-TH" baseline="0" dirty="0" smtClean="0"/>
              <a:t>และ </a:t>
            </a:r>
            <a:r>
              <a:rPr lang="en-US" baseline="0" dirty="0" smtClean="0"/>
              <a:t>9 </a:t>
            </a:r>
            <a:r>
              <a:rPr lang="th-TH" baseline="0" dirty="0" smtClean="0"/>
              <a:t>เพศชาย </a:t>
            </a:r>
          </a:p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เชื่อว่า</a:t>
            </a:r>
            <a:r>
              <a:rPr lang="en-GB" dirty="0" smtClean="0"/>
              <a:t>mannitol</a:t>
            </a:r>
            <a:r>
              <a:rPr lang="th-TH" dirty="0" smtClean="0"/>
              <a:t>มี</a:t>
            </a:r>
            <a:r>
              <a:rPr lang="en-GB" dirty="0" smtClean="0"/>
              <a:t>potentially renal protective effects</a:t>
            </a:r>
            <a:r>
              <a:rPr lang="th-TH" dirty="0" smtClean="0"/>
              <a:t>ด้วยกลไกเพิ่ม</a:t>
            </a:r>
            <a:r>
              <a:rPr lang="en-US" dirty="0" smtClean="0"/>
              <a:t>GFR</a:t>
            </a:r>
            <a:r>
              <a:rPr lang="th-TH" dirty="0" smtClean="0"/>
              <a:t>ทำให้ </a:t>
            </a:r>
            <a:r>
              <a:rPr lang="en-GB" dirty="0" smtClean="0"/>
              <a:t>removal</a:t>
            </a:r>
            <a:r>
              <a:rPr lang="th-TH" dirty="0" smtClean="0"/>
              <a:t> </a:t>
            </a:r>
            <a:r>
              <a:rPr lang="en-GB" dirty="0" smtClean="0"/>
              <a:t>tubular casts, dilution nephrotoxic substances </a:t>
            </a:r>
            <a:r>
              <a:rPr lang="th-TH" dirty="0" smtClean="0"/>
              <a:t>และ ลดการบวมของ </a:t>
            </a:r>
            <a:r>
              <a:rPr lang="en-US" dirty="0" smtClean="0"/>
              <a:t>tubular epithelium </a:t>
            </a:r>
            <a:r>
              <a:rPr lang="th-TH" dirty="0" smtClean="0"/>
              <a:t>แต่จากการศึกษา</a:t>
            </a:r>
            <a:r>
              <a:rPr lang="en-US" dirty="0" smtClean="0"/>
              <a:t>Systematic review </a:t>
            </a:r>
            <a:r>
              <a:rPr lang="th-TH" dirty="0" smtClean="0"/>
              <a:t>ไม่พบว่า</a:t>
            </a:r>
            <a:r>
              <a:rPr lang="en-GB" dirty="0" smtClean="0"/>
              <a:t>mannitol</a:t>
            </a:r>
            <a:r>
              <a:rPr lang="th-TH" dirty="0" smtClean="0"/>
              <a:t>ลดอัตราเกิด</a:t>
            </a:r>
            <a:r>
              <a:rPr lang="en-US" dirty="0" smtClean="0"/>
              <a:t>AKI</a:t>
            </a:r>
            <a:r>
              <a:rPr lang="en-US" baseline="0" dirty="0" smtClean="0"/>
              <a:t> </a:t>
            </a:r>
            <a:r>
              <a:rPr lang="th-TH" baseline="0" dirty="0" smtClean="0"/>
              <a:t>ยิ่งไปกว่านั้นการให้</a:t>
            </a:r>
            <a:r>
              <a:rPr lang="en-GB" dirty="0" smtClean="0"/>
              <a:t>mannitol</a:t>
            </a:r>
            <a:r>
              <a:rPr lang="th-TH" dirty="0" smtClean="0"/>
              <a:t>ในคนไข้ </a:t>
            </a:r>
            <a:r>
              <a:rPr lang="en-US" dirty="0" smtClean="0"/>
              <a:t>inadequate</a:t>
            </a:r>
            <a:r>
              <a:rPr lang="en-US" baseline="0" dirty="0" smtClean="0"/>
              <a:t> volume status </a:t>
            </a:r>
            <a:r>
              <a:rPr lang="th-TH" baseline="0" dirty="0" smtClean="0"/>
              <a:t>ทำให้ </a:t>
            </a:r>
            <a:r>
              <a:rPr lang="en-US" baseline="0" dirty="0" err="1" smtClean="0"/>
              <a:t>intravasular</a:t>
            </a:r>
            <a:r>
              <a:rPr lang="en-US" baseline="0" dirty="0" smtClean="0"/>
              <a:t> volume</a:t>
            </a:r>
            <a:r>
              <a:rPr lang="th-TH" baseline="0" dirty="0" smtClean="0"/>
              <a:t>ยิ่งลดลง ยิ่งเพิ่มความเสี่ยงให้เกิด</a:t>
            </a:r>
            <a:r>
              <a:rPr lang="en-US" baseline="0" dirty="0" smtClean="0"/>
              <a:t>AKI</a:t>
            </a:r>
            <a:r>
              <a:rPr lang="th-TH" baseline="0" dirty="0" smtClean="0"/>
              <a:t>มากขึ้น</a:t>
            </a:r>
            <a:endParaRPr lang="en-US" baseline="0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7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7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/>
              <a:t>10/22/2017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61146459-E3C3-4969-9224-5ED50B492D17}" type="datetime1">
              <a:rPr lang="en-US" smtClean="0"/>
              <a:pPr/>
              <a:t>10/22/2017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11794168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85645" y="2242556"/>
            <a:ext cx="10438192" cy="83039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Perioperative acute kidney injury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8272" y="4436234"/>
            <a:ext cx="10472928" cy="1752600"/>
          </a:xfrm>
        </p:spPr>
        <p:txBody>
          <a:bodyPr/>
          <a:lstStyle/>
          <a:p>
            <a:r>
              <a:rPr lang="en-US" dirty="0" smtClean="0"/>
              <a:t>R2 </a:t>
            </a:r>
            <a:r>
              <a:rPr lang="th-TH" sz="3200" dirty="0" smtClean="0"/>
              <a:t>ต่อพงศ์ แม่นสำรวจการ</a:t>
            </a:r>
            <a:endParaRPr lang="en-US" sz="3200" dirty="0"/>
          </a:p>
          <a:p>
            <a:r>
              <a:rPr lang="th-TH" sz="3200" dirty="0" smtClean="0"/>
              <a:t>อ.สิทธาพันธ์ มั่นชูพงศ์</a:t>
            </a:r>
            <a:endParaRPr lang="en-US" sz="32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43796" y="1078302"/>
            <a:ext cx="10280041" cy="101791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Review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459503"/>
            <a:ext cx="5385272" cy="25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9433" y="4928941"/>
            <a:ext cx="9269392" cy="1929059"/>
          </a:xfrm>
        </p:spPr>
        <p:txBody>
          <a:bodyPr>
            <a:normAutofit/>
          </a:bodyPr>
          <a:lstStyle/>
          <a:p>
            <a:r>
              <a:rPr lang="en-US" dirty="0" smtClean="0"/>
              <a:t>A modification of the RIFLE criteria</a:t>
            </a:r>
          </a:p>
          <a:p>
            <a:r>
              <a:rPr lang="en-US" dirty="0" smtClean="0"/>
              <a:t>Attempt to </a:t>
            </a:r>
            <a:r>
              <a:rPr lang="en-US" dirty="0"/>
              <a:t>improve their </a:t>
            </a:r>
            <a:r>
              <a:rPr lang="en-US" dirty="0" smtClean="0"/>
              <a:t>sensitivity</a:t>
            </a:r>
          </a:p>
          <a:p>
            <a:r>
              <a:rPr lang="en-US" dirty="0" smtClean="0"/>
              <a:t>New staging </a:t>
            </a:r>
            <a:r>
              <a:rPr lang="en-US" dirty="0"/>
              <a:t>system maps to the RIFLE stages as </a:t>
            </a:r>
            <a:r>
              <a:rPr lang="en-US" dirty="0" smtClean="0"/>
              <a:t>follows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234" t="26020" r="56804" b="58790"/>
          <a:stretch/>
        </p:blipFill>
        <p:spPr>
          <a:xfrm>
            <a:off x="609600" y="2665980"/>
            <a:ext cx="9739883" cy="1851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952" y="1994924"/>
            <a:ext cx="50928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In 2007, the AKIN criteria </a:t>
            </a:r>
          </a:p>
        </p:txBody>
      </p:sp>
    </p:spTree>
    <p:extLst>
      <p:ext uri="{BB962C8B-B14F-4D97-AF65-F5344CB8AC3E}">
        <p14:creationId xmlns:p14="http://schemas.microsoft.com/office/powerpoint/2010/main" val="1891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916" y="1944106"/>
            <a:ext cx="9975011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</a:t>
            </a:r>
            <a:r>
              <a:rPr lang="en-US" sz="2800" dirty="0" smtClean="0"/>
              <a:t>he AKIN criteria </a:t>
            </a:r>
            <a:r>
              <a:rPr lang="en-US" sz="2800" dirty="0"/>
              <a:t> 2007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9" y="2767066"/>
            <a:ext cx="10397934" cy="32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916" y="1944106"/>
            <a:ext cx="9975011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RIFLE Vs AKIN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67" y="2544073"/>
            <a:ext cx="8759752" cy="40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916" y="1944106"/>
            <a:ext cx="9975011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2012, the Acute Kidney Injury Working Group of KDIGO released the latest classification </a:t>
            </a:r>
            <a:r>
              <a:rPr lang="en-US" sz="2800" dirty="0" smtClean="0"/>
              <a:t>system</a:t>
            </a:r>
          </a:p>
          <a:p>
            <a:r>
              <a:rPr lang="en-US" sz="2800" dirty="0" smtClean="0"/>
              <a:t>Aim for </a:t>
            </a:r>
            <a:r>
              <a:rPr lang="en-US" sz="2800" dirty="0"/>
              <a:t>unifying the RIFLE and AKIN criteria</a:t>
            </a: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54" t="34474" r="57902" b="20699"/>
          <a:stretch/>
        </p:blipFill>
        <p:spPr>
          <a:xfrm>
            <a:off x="9603985" y="5262113"/>
            <a:ext cx="2395357" cy="146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1" b="76800"/>
          <a:stretch/>
        </p:blipFill>
        <p:spPr>
          <a:xfrm>
            <a:off x="325467" y="2997574"/>
            <a:ext cx="10677524" cy="19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916" y="1944106"/>
            <a:ext cx="9975011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3"/>
          <a:stretch/>
        </p:blipFill>
        <p:spPr>
          <a:xfrm>
            <a:off x="1437115" y="1944106"/>
            <a:ext cx="7819646" cy="4693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813" y="5311219"/>
            <a:ext cx="2395936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&amp; Epidemiology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Focuses on </a:t>
            </a:r>
            <a:r>
              <a:rPr lang="en-US" sz="2800" b="1" dirty="0"/>
              <a:t>data published after </a:t>
            </a:r>
            <a:r>
              <a:rPr lang="en-US" sz="2800" b="1" dirty="0" smtClean="0"/>
              <a:t>RIFLE </a:t>
            </a:r>
            <a:r>
              <a:rPr lang="en-US" sz="2800" b="1" dirty="0"/>
              <a:t>criteria in </a:t>
            </a:r>
            <a:r>
              <a:rPr lang="en-US" sz="2800" b="1" dirty="0" smtClean="0"/>
              <a:t>2004</a:t>
            </a:r>
            <a:r>
              <a:rPr lang="en-US" sz="2800" b="1" dirty="0" smtClean="0"/>
              <a:t>.</a:t>
            </a:r>
          </a:p>
          <a:p>
            <a:r>
              <a:rPr lang="en-US" dirty="0" smtClean="0"/>
              <a:t>In US, overall incidence </a:t>
            </a:r>
            <a:r>
              <a:rPr lang="en-US" dirty="0"/>
              <a:t>of AKI </a:t>
            </a:r>
            <a:endParaRPr lang="en-US" dirty="0" smtClean="0"/>
          </a:p>
          <a:p>
            <a:pPr lvl="1"/>
            <a:r>
              <a:rPr lang="en-US" dirty="0"/>
              <a:t>Approximately 600,000 AKI patients per year</a:t>
            </a:r>
          </a:p>
          <a:p>
            <a:pPr lvl="1"/>
            <a:r>
              <a:rPr lang="en-US" dirty="0"/>
              <a:t>10% to 20% progress to late-stage CKD</a:t>
            </a:r>
          </a:p>
          <a:p>
            <a:pPr lvl="1"/>
            <a:r>
              <a:rPr lang="en-US" dirty="0"/>
              <a:t>Up to 120,000 cases of CKD in at risk </a:t>
            </a:r>
            <a:r>
              <a:rPr lang="en-US" dirty="0" smtClean="0"/>
              <a:t>ESRD</a:t>
            </a:r>
          </a:p>
          <a:p>
            <a:endParaRPr lang="en-US" dirty="0" smtClean="0"/>
          </a:p>
          <a:p>
            <a:r>
              <a:rPr lang="en-US" dirty="0" smtClean="0"/>
              <a:t>AKI </a:t>
            </a:r>
            <a:r>
              <a:rPr lang="en-US" dirty="0"/>
              <a:t>in hospitalized patients </a:t>
            </a:r>
            <a:r>
              <a:rPr lang="en-US" dirty="0" smtClean="0"/>
              <a:t>increased</a:t>
            </a:r>
          </a:p>
          <a:p>
            <a:pPr lvl="1"/>
            <a:r>
              <a:rPr lang="en-US" dirty="0" smtClean="0"/>
              <a:t>From 4.9% in 1983 to 22.7 % in 2012</a:t>
            </a:r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&amp; Epidemiology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In critically ill </a:t>
            </a:r>
            <a:r>
              <a:rPr lang="en-US" sz="2800" b="1" dirty="0" smtClean="0"/>
              <a:t>patient</a:t>
            </a:r>
            <a:endParaRPr lang="en-US" b="1" dirty="0" smtClean="0"/>
          </a:p>
          <a:p>
            <a:r>
              <a:rPr lang="en-US" dirty="0" smtClean="0"/>
              <a:t>Incidence of </a:t>
            </a:r>
            <a:r>
              <a:rPr lang="en-US" dirty="0"/>
              <a:t>AKI is </a:t>
            </a:r>
            <a:r>
              <a:rPr lang="en-US" dirty="0" smtClean="0"/>
              <a:t>between </a:t>
            </a:r>
            <a:r>
              <a:rPr lang="en-US" dirty="0"/>
              <a:t>22 and 57% in critical care patients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Acute Kidney Injury–Epidemiologic Prospective Investigation (AKI-EPI) </a:t>
            </a:r>
            <a:r>
              <a:rPr lang="en-US" dirty="0" smtClean="0"/>
              <a:t>study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21767" y="3918063"/>
            <a:ext cx="232913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 ICU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1,802 patients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countries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2148" y="3639143"/>
            <a:ext cx="4704273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 occurred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more than half of ICU patients(57.3 %)</a:t>
            </a: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RRT was used in 13.5 %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ICU patients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641299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>
              <a:defRPr/>
            </a:pPr>
            <a:r>
              <a:rPr lang="en-US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Hoste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E.Intensive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Care Med 2015(</a:t>
            </a:r>
            <a:r>
              <a:rPr lang="en-G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Aug)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  <a:r>
              <a:rPr lang="en-G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41(8):1411-23</a:t>
            </a:r>
            <a:endParaRPr lang="th-TH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39087" y="4218317"/>
            <a:ext cx="802256" cy="422694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38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&amp; Epidemiology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Perioperative AKI</a:t>
            </a:r>
          </a:p>
          <a:p>
            <a:r>
              <a:rPr lang="en-US" sz="2800" dirty="0" smtClean="0"/>
              <a:t>Surgery </a:t>
            </a:r>
            <a:r>
              <a:rPr lang="en-US" sz="2800" dirty="0"/>
              <a:t>remains a leading cause of AKI in hospitalized </a:t>
            </a:r>
            <a:r>
              <a:rPr lang="en-US" sz="2800" dirty="0" smtClean="0"/>
              <a:t>patients</a:t>
            </a:r>
          </a:p>
          <a:p>
            <a:r>
              <a:rPr lang="en-US" dirty="0" smtClean="0"/>
              <a:t>The </a:t>
            </a:r>
            <a:r>
              <a:rPr lang="en-US" dirty="0"/>
              <a:t>incidence ranges from 18</a:t>
            </a:r>
            <a:r>
              <a:rPr lang="en-US" dirty="0" smtClean="0"/>
              <a:t>%-47</a:t>
            </a:r>
            <a:r>
              <a:rPr lang="en-US" dirty="0"/>
              <a:t>%  of </a:t>
            </a:r>
            <a:r>
              <a:rPr lang="en-US" dirty="0" smtClean="0"/>
              <a:t>in hospital AKI</a:t>
            </a:r>
          </a:p>
          <a:p>
            <a:r>
              <a:rPr lang="en-US" dirty="0"/>
              <a:t>AKI is most common among cardiac surgery </a:t>
            </a:r>
            <a:r>
              <a:rPr lang="en-US" dirty="0" smtClean="0"/>
              <a:t>patients</a:t>
            </a:r>
          </a:p>
          <a:p>
            <a:pPr lvl="1"/>
            <a:r>
              <a:rPr lang="en-US" dirty="0" smtClean="0"/>
              <a:t>15</a:t>
            </a:r>
            <a:r>
              <a:rPr lang="en-US" dirty="0"/>
              <a:t>% of patients exposed to </a:t>
            </a:r>
            <a:r>
              <a:rPr lang="en-US" dirty="0" smtClean="0"/>
              <a:t>CPB </a:t>
            </a:r>
            <a:r>
              <a:rPr lang="en-US" dirty="0"/>
              <a:t>will develop </a:t>
            </a:r>
            <a:r>
              <a:rPr lang="en-US" dirty="0" smtClean="0"/>
              <a:t>AKI </a:t>
            </a:r>
          </a:p>
          <a:p>
            <a:pPr lvl="1"/>
            <a:r>
              <a:rPr lang="en-US" dirty="0" smtClean="0"/>
              <a:t>With 2</a:t>
            </a:r>
            <a:r>
              <a:rPr lang="en-US" dirty="0"/>
              <a:t>% requiring RRT 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63343" y="6089826"/>
            <a:ext cx="79286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Carmichael P, Carmichael AR: Acute renal failure in the surgical setting. ANZ J Surg. 2003, 73: 144-153.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30559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&amp; Epidemiology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noncardiac</a:t>
            </a:r>
            <a:r>
              <a:rPr lang="en-US" dirty="0" smtClean="0"/>
              <a:t> surgery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AKI occurred </a:t>
            </a:r>
            <a:r>
              <a:rPr lang="en-US" dirty="0"/>
              <a:t>in approximately </a:t>
            </a:r>
            <a:r>
              <a:rPr lang="en-US" dirty="0" smtClean="0"/>
              <a:t>1% in normal </a:t>
            </a:r>
            <a:r>
              <a:rPr lang="en-US" dirty="0"/>
              <a:t>kidney </a:t>
            </a:r>
            <a:r>
              <a:rPr lang="en-US" dirty="0" smtClean="0"/>
              <a:t>function patients</a:t>
            </a:r>
          </a:p>
          <a:p>
            <a:pPr lvl="1"/>
            <a:r>
              <a:rPr lang="en-US" dirty="0" smtClean="0"/>
              <a:t>Non-cardiac surgery </a:t>
            </a:r>
            <a:r>
              <a:rPr lang="en-US" dirty="0"/>
              <a:t>procedures pose a particular high </a:t>
            </a:r>
            <a:r>
              <a:rPr lang="en-US" dirty="0" smtClean="0"/>
              <a:t>risk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Patients with AKI </a:t>
            </a:r>
            <a:r>
              <a:rPr lang="en-US" dirty="0"/>
              <a:t>during the course of surgery demonstrate an </a:t>
            </a:r>
            <a:r>
              <a:rPr lang="en-US" b="1" i="1" dirty="0"/>
              <a:t>8-fold increased risk for the progression to CKD</a:t>
            </a:r>
            <a:endParaRPr lang="en-US" b="1" i="1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73525" y="3441939"/>
            <a:ext cx="6978769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Gastric bypass surgery for morbid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obesity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transplant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preexisting CKD </a:t>
            </a:r>
          </a:p>
        </p:txBody>
      </p:sp>
    </p:spTree>
    <p:extLst>
      <p:ext uri="{BB962C8B-B14F-4D97-AF65-F5344CB8AC3E}">
        <p14:creationId xmlns:p14="http://schemas.microsoft.com/office/powerpoint/2010/main" val="8083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development of perioperative AKI </a:t>
            </a:r>
            <a:r>
              <a:rPr lang="en-US" sz="2800" dirty="0" smtClean="0"/>
              <a:t>is </a:t>
            </a:r>
            <a:r>
              <a:rPr lang="en-US" sz="2800" dirty="0"/>
              <a:t>precipitated by a variety of insults. </a:t>
            </a:r>
            <a:endParaRPr lang="en-US" sz="2800" dirty="0" smtClean="0"/>
          </a:p>
          <a:p>
            <a:r>
              <a:rPr lang="en-US" sz="2800" b="1" dirty="0" err="1" smtClean="0"/>
              <a:t>Hypoperfusion</a:t>
            </a:r>
            <a:r>
              <a:rPr lang="en-US" sz="2800" b="1" dirty="0" smtClean="0"/>
              <a:t> </a:t>
            </a:r>
            <a:r>
              <a:rPr lang="en-US" sz="2800" b="1" dirty="0"/>
              <a:t>and inflammation </a:t>
            </a:r>
            <a:r>
              <a:rPr lang="en-US" sz="2800" dirty="0"/>
              <a:t>are the major </a:t>
            </a:r>
            <a:r>
              <a:rPr lang="en-US" sz="2800" dirty="0" smtClean="0"/>
              <a:t>mechanisms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00" y="3989347"/>
            <a:ext cx="4218067" cy="25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Background</a:t>
            </a:r>
            <a:endParaRPr lang="en-US" sz="2800" dirty="0"/>
          </a:p>
          <a:p>
            <a:r>
              <a:rPr lang="en-US" sz="2800" dirty="0" smtClean="0"/>
              <a:t>Definition &amp; Diagnosis</a:t>
            </a:r>
            <a:endParaRPr lang="en-US" sz="2800" dirty="0"/>
          </a:p>
          <a:p>
            <a:r>
              <a:rPr lang="en-US" sz="2800" dirty="0" smtClean="0"/>
              <a:t>Incidence &amp; Epidemiology</a:t>
            </a:r>
            <a:endParaRPr lang="en-US" sz="2800" dirty="0"/>
          </a:p>
          <a:p>
            <a:r>
              <a:rPr lang="en-US" sz="2800" dirty="0" smtClean="0"/>
              <a:t>Pathophysiology  </a:t>
            </a:r>
          </a:p>
          <a:p>
            <a:r>
              <a:rPr lang="en-US" sz="2800" dirty="0" smtClean="0"/>
              <a:t>Risk factor</a:t>
            </a:r>
          </a:p>
          <a:p>
            <a:r>
              <a:rPr lang="en-US" sz="2800" dirty="0" smtClean="0"/>
              <a:t>Prevention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62" y="2930903"/>
            <a:ext cx="2966613" cy="36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9680" y="2220380"/>
            <a:ext cx="4016417" cy="347240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Most common </a:t>
            </a:r>
            <a:r>
              <a:rPr lang="en-US" sz="2800" b="1" dirty="0"/>
              <a:t>trigger for AKI in the inpatient population </a:t>
            </a:r>
            <a:endParaRPr lang="en-US" sz="2800" b="1" dirty="0" smtClean="0"/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Sepsis  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Major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surgery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Acute decompensated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heart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failure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Content Placeholder 3" descr="acute-renal-failure.jpg"/>
          <p:cNvPicPr>
            <a:picLocks noChangeAspect="1"/>
          </p:cNvPicPr>
          <p:nvPr/>
        </p:nvPicPr>
        <p:blipFill>
          <a:blip r:embed="rId3">
            <a:lum contrast="40000"/>
          </a:blip>
          <a:srcRect l="-9761" r="-9761"/>
          <a:stretch>
            <a:fillRect/>
          </a:stretch>
        </p:blipFill>
        <p:spPr>
          <a:xfrm>
            <a:off x="-67520" y="1742915"/>
            <a:ext cx="8453376" cy="4427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167" y="6488668"/>
            <a:ext cx="85498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Bellomo</a:t>
            </a:r>
            <a:r>
              <a:rPr lang="en-US" dirty="0"/>
              <a:t> R </a:t>
            </a:r>
            <a:r>
              <a:rPr lang="en-US" dirty="0" err="1"/>
              <a:t>Kellum</a:t>
            </a:r>
            <a:r>
              <a:rPr lang="en-US" dirty="0"/>
              <a:t> JA </a:t>
            </a:r>
            <a:r>
              <a:rPr lang="en-US" dirty="0" err="1"/>
              <a:t>Ronco</a:t>
            </a:r>
            <a:r>
              <a:rPr lang="en-US" dirty="0"/>
              <a:t> C. Acute kidney injury. Lancet  2012; 380: 756–66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775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71" t="29365" r="54243" b="39912"/>
          <a:stretch/>
        </p:blipFill>
        <p:spPr>
          <a:xfrm>
            <a:off x="68856" y="2134063"/>
            <a:ext cx="12054288" cy="39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kidney is able to maintain GFR even in the face of changing arterial pressure and volume </a:t>
            </a:r>
            <a:r>
              <a:rPr lang="en-US" sz="2800" dirty="0" smtClean="0"/>
              <a:t>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044141"/>
            <a:ext cx="208344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Reduced </a:t>
            </a:r>
            <a:r>
              <a:rPr lang="en-US" sz="2400" b="1" dirty="0" smtClean="0"/>
              <a:t>MAP &amp;Renal perfusion </a:t>
            </a:r>
            <a:endParaRPr lang="th-TH" sz="2400" b="1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3763699" y="3044141"/>
            <a:ext cx="310008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activated</a:t>
            </a:r>
            <a:r>
              <a:rPr lang="en-US" sz="2400" dirty="0" smtClean="0"/>
              <a:t> sympathetic system, </a:t>
            </a:r>
            <a:r>
              <a:rPr lang="en-US" sz="2400" dirty="0" smtClean="0">
                <a:cs typeface="Euphemia UCAS"/>
              </a:rPr>
              <a:t>RAAS</a:t>
            </a:r>
            <a:endParaRPr lang="th-TH" sz="2400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7872710" y="3311549"/>
            <a:ext cx="37096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ea typeface="Wingdings"/>
                <a:cs typeface="Euphemia UCAS"/>
                <a:sym typeface="Wingdings"/>
              </a:rPr>
              <a:t> angiotensin II </a:t>
            </a:r>
            <a:r>
              <a:rPr lang="en-US" sz="2400" dirty="0" smtClean="0">
                <a:ea typeface="Wingdings"/>
                <a:cs typeface="Euphemia UCAS"/>
                <a:sym typeface="Wingdings"/>
              </a:rPr>
              <a:t>activity, </a:t>
            </a:r>
            <a:r>
              <a:rPr lang="en-US" sz="2400" dirty="0">
                <a:cs typeface="Euphemia UCAS"/>
              </a:rPr>
              <a:t>antidiuretic hormone </a:t>
            </a:r>
            <a:endParaRPr lang="th-TH" sz="2400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7872710" y="5114028"/>
            <a:ext cx="387945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Euphemia UCAS"/>
              </a:rPr>
              <a:t>water retention, </a:t>
            </a:r>
            <a:r>
              <a:rPr lang="en-US" sz="2400" b="1" dirty="0">
                <a:solidFill>
                  <a:srgbClr val="FF0000"/>
                </a:solidFill>
                <a:ea typeface="Wingdings"/>
                <a:cs typeface="Euphemia UCAS"/>
                <a:sym typeface="Wingdings"/>
              </a:rPr>
              <a:t></a:t>
            </a:r>
            <a:r>
              <a:rPr lang="en-US" sz="2400" b="1" dirty="0">
                <a:solidFill>
                  <a:srgbClr val="FF0000"/>
                </a:solidFill>
                <a:cs typeface="Euphemia UCAS"/>
              </a:rPr>
              <a:t>sodium absorption, and the preservation of GFR.</a:t>
            </a:r>
            <a:endParaRPr lang="th-TH" sz="2400" b="1" dirty="0" err="1" smtClean="0"/>
          </a:p>
        </p:txBody>
      </p:sp>
      <p:sp>
        <p:nvSpPr>
          <p:cNvPr id="9" name="Right Arrow 8"/>
          <p:cNvSpPr/>
          <p:nvPr/>
        </p:nvSpPr>
        <p:spPr>
          <a:xfrm>
            <a:off x="2824223" y="3507129"/>
            <a:ext cx="731131" cy="43983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ight Arrow 9"/>
          <p:cNvSpPr/>
          <p:nvPr/>
        </p:nvSpPr>
        <p:spPr>
          <a:xfrm>
            <a:off x="7033548" y="3507128"/>
            <a:ext cx="731131" cy="43983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Down Arrow 10"/>
          <p:cNvSpPr/>
          <p:nvPr/>
        </p:nvSpPr>
        <p:spPr>
          <a:xfrm>
            <a:off x="9250098" y="4356282"/>
            <a:ext cx="439838" cy="54401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Explosion 2 14"/>
          <p:cNvSpPr/>
          <p:nvPr/>
        </p:nvSpPr>
        <p:spPr>
          <a:xfrm>
            <a:off x="1377387" y="4244470"/>
            <a:ext cx="5656161" cy="2526719"/>
          </a:xfrm>
          <a:prstGeom prst="irregularSeal2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Renal autoregulatio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th-TH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6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</a:t>
            </a:r>
            <a:r>
              <a:rPr lang="en-US" sz="2800" dirty="0" err="1"/>
              <a:t>hypoperfusion</a:t>
            </a:r>
            <a:r>
              <a:rPr lang="en-US" sz="2800" dirty="0"/>
              <a:t> is not corrected, angiotensin II eventually causes </a:t>
            </a:r>
            <a:r>
              <a:rPr lang="en-US" sz="2800" dirty="0" err="1">
                <a:solidFill>
                  <a:srgbClr val="FF0000"/>
                </a:solidFill>
              </a:rPr>
              <a:t>vasoconstrict</a:t>
            </a:r>
            <a:r>
              <a:rPr lang="en-US" sz="2800" dirty="0">
                <a:solidFill>
                  <a:srgbClr val="FF0000"/>
                </a:solidFill>
              </a:rPr>
              <a:t> of both the afferent and the efferent arterioles, leading to reduces GFR</a:t>
            </a:r>
            <a:r>
              <a:rPr lang="en-US" sz="2800" dirty="0"/>
              <a:t>. 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autoregulatory</a:t>
            </a:r>
            <a:r>
              <a:rPr lang="en-US" sz="2800" dirty="0" smtClean="0"/>
              <a:t> threshold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8776" r="30797" b="52405"/>
          <a:stretch/>
        </p:blipFill>
        <p:spPr>
          <a:xfrm>
            <a:off x="6748041" y="2847372"/>
            <a:ext cx="4328930" cy="40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simple ischemia model alone cannot explain </a:t>
            </a:r>
            <a:r>
              <a:rPr lang="en-US" sz="2800" dirty="0" smtClean="0"/>
              <a:t>sepsis and </a:t>
            </a:r>
            <a:r>
              <a:rPr lang="en-US" sz="2800" dirty="0"/>
              <a:t>major surgery associated AKI. </a:t>
            </a:r>
          </a:p>
          <a:p>
            <a:r>
              <a:rPr lang="en-US" sz="2800" dirty="0"/>
              <a:t>Hemodynamics in sepsis are dominated by a </a:t>
            </a:r>
            <a:r>
              <a:rPr lang="en-US" sz="2800" dirty="0" err="1"/>
              <a:t>hyperdynamic</a:t>
            </a:r>
            <a:r>
              <a:rPr lang="en-US" sz="2800" dirty="0"/>
              <a:t> state, and global </a:t>
            </a:r>
            <a:r>
              <a:rPr lang="en-US" sz="2800" dirty="0" smtClean="0"/>
              <a:t>renal blood flow may </a:t>
            </a:r>
            <a:r>
              <a:rPr lang="en-US" sz="2800" dirty="0"/>
              <a:t>remain intact. </a:t>
            </a:r>
          </a:p>
          <a:p>
            <a:r>
              <a:rPr lang="en-US" sz="2800" dirty="0"/>
              <a:t>Evidence suggests that </a:t>
            </a:r>
            <a:r>
              <a:rPr lang="en-US" sz="2800" dirty="0">
                <a:solidFill>
                  <a:srgbClr val="FF0000"/>
                </a:solidFill>
              </a:rPr>
              <a:t>systemic inflammation </a:t>
            </a:r>
            <a:r>
              <a:rPr lang="en-US" sz="2800" dirty="0"/>
              <a:t>leading to tubular injury is responsible for sepsis-associated AKI. </a:t>
            </a:r>
          </a:p>
        </p:txBody>
      </p:sp>
    </p:spTree>
    <p:extLst>
      <p:ext uri="{BB962C8B-B14F-4D97-AF65-F5344CB8AC3E}">
        <p14:creationId xmlns:p14="http://schemas.microsoft.com/office/powerpoint/2010/main" val="2628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Systemic </a:t>
            </a:r>
            <a:r>
              <a:rPr lang="en-US" sz="2800" b="1" dirty="0" smtClean="0"/>
              <a:t>inflammation</a:t>
            </a:r>
          </a:p>
          <a:p>
            <a:r>
              <a:rPr lang="en-US" dirty="0" smtClean="0"/>
              <a:t>A uniform </a:t>
            </a:r>
            <a:r>
              <a:rPr lang="en-US" dirty="0"/>
              <a:t>response of the organism to the trauma of </a:t>
            </a:r>
            <a:r>
              <a:rPr lang="en-US" dirty="0" smtClean="0"/>
              <a:t>surgery</a:t>
            </a:r>
          </a:p>
          <a:p>
            <a:r>
              <a:rPr lang="en-US" dirty="0" smtClean="0"/>
              <a:t>Leads to </a:t>
            </a:r>
            <a:r>
              <a:rPr lang="en-US" dirty="0"/>
              <a:t>tubular injury causing AKI</a:t>
            </a:r>
            <a:endParaRPr lang="en-US" dirty="0" smtClean="0"/>
          </a:p>
          <a:p>
            <a:r>
              <a:rPr lang="en-US" b="1" dirty="0"/>
              <a:t>Tubular damage </a:t>
            </a:r>
            <a:r>
              <a:rPr lang="en-US" dirty="0"/>
              <a:t>is caused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</a:t>
            </a:r>
            <a:r>
              <a:rPr lang="en-US" dirty="0">
                <a:solidFill>
                  <a:srgbClr val="FF0000"/>
                </a:solidFill>
              </a:rPr>
              <a:t> microcirculatory dysfunction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leukocyte </a:t>
            </a:r>
            <a:r>
              <a:rPr lang="en-US" dirty="0">
                <a:solidFill>
                  <a:srgbClr val="FF0000"/>
                </a:solidFill>
              </a:rPr>
              <a:t>migration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endothelial dysfunction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factor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Preoperative </a:t>
            </a:r>
            <a:r>
              <a:rPr lang="en-US" sz="2800" b="1" dirty="0"/>
              <a:t>Risk Factors</a:t>
            </a:r>
            <a:r>
              <a:rPr lang="en-US" sz="2800" b="1" dirty="0" smtClean="0"/>
              <a:t>.</a:t>
            </a:r>
          </a:p>
          <a:p>
            <a:r>
              <a:rPr lang="en-US" sz="2800" dirty="0"/>
              <a:t>Patients with significant co-morbidities </a:t>
            </a:r>
            <a:endParaRPr lang="en-US" sz="2800" dirty="0" smtClean="0"/>
          </a:p>
          <a:p>
            <a:r>
              <a:rPr lang="en-US" dirty="0" smtClean="0"/>
              <a:t>Strongly associated </a:t>
            </a:r>
            <a:r>
              <a:rPr lang="en-US" dirty="0"/>
              <a:t>with the development of AKI.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73620" y="3611301"/>
            <a:ext cx="4606724" cy="222233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Chronic kidney disease</a:t>
            </a:r>
            <a:r>
              <a:rPr lang="en-US" sz="2400" dirty="0" smtClean="0"/>
              <a:t>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Metabolic syndrome(BMI &gt;40)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Diabetes mellitus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Cardiovascular disease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Hepatobilliary</a:t>
            </a:r>
            <a:r>
              <a:rPr lang="en-US" sz="2400" dirty="0" smtClean="0"/>
              <a:t> disease</a:t>
            </a:r>
            <a:endParaRPr lang="th-T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28572" y="3722196"/>
            <a:ext cx="7189808" cy="20005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The most important </a:t>
            </a:r>
            <a:r>
              <a:rPr lang="en-US" sz="2600" dirty="0" smtClean="0"/>
              <a:t>is </a:t>
            </a:r>
            <a:r>
              <a:rPr lang="en-US" sz="2600" dirty="0"/>
              <a:t>the </a:t>
            </a:r>
            <a:r>
              <a:rPr lang="en-US" sz="2600" b="1" dirty="0">
                <a:solidFill>
                  <a:srgbClr val="FF0000"/>
                </a:solidFill>
              </a:rPr>
              <a:t>preoperative level of kidney </a:t>
            </a:r>
            <a:r>
              <a:rPr lang="en-US" sz="2600" b="1" dirty="0" smtClean="0">
                <a:solidFill>
                  <a:srgbClr val="FF0000"/>
                </a:solidFill>
              </a:rPr>
              <a:t>function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 cardiac surgery, rates of AKI requiring RRT approach 30% in patients with </a:t>
            </a:r>
            <a:r>
              <a:rPr lang="en-US" sz="2400" b="1" dirty="0"/>
              <a:t>preexisting CKD</a:t>
            </a:r>
            <a:endParaRPr lang="th-TH" sz="2400" b="1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2986268" y="6238755"/>
            <a:ext cx="92057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Thakar</a:t>
            </a:r>
            <a:r>
              <a:rPr lang="en-US" dirty="0"/>
              <a:t> CV, </a:t>
            </a:r>
            <a:r>
              <a:rPr lang="en-US" dirty="0" err="1"/>
              <a:t>Arrigain</a:t>
            </a:r>
            <a:r>
              <a:rPr lang="en-US" dirty="0"/>
              <a:t> </a:t>
            </a:r>
            <a:r>
              <a:rPr lang="en-US" dirty="0" smtClean="0"/>
              <a:t>S. </a:t>
            </a:r>
            <a:r>
              <a:rPr lang="en-US" dirty="0"/>
              <a:t>A clinical score to predict acute renal failure after cardiac surgery. J Am </a:t>
            </a:r>
            <a:r>
              <a:rPr lang="en-US" dirty="0" err="1"/>
              <a:t>Soc</a:t>
            </a:r>
            <a:r>
              <a:rPr lang="en-US" dirty="0"/>
              <a:t> </a:t>
            </a:r>
            <a:r>
              <a:rPr lang="en-US" dirty="0" err="1"/>
              <a:t>Nephrol</a:t>
            </a:r>
            <a:r>
              <a:rPr lang="en-US" dirty="0"/>
              <a:t>. 2005;16:162–168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2594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factor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Other reported risk factors in surgical patients are</a:t>
            </a:r>
          </a:p>
          <a:p>
            <a:r>
              <a:rPr lang="en-US" dirty="0" smtClean="0"/>
              <a:t>Male sex</a:t>
            </a:r>
            <a:endParaRPr lang="en-US" dirty="0"/>
          </a:p>
          <a:p>
            <a:r>
              <a:rPr lang="en-US" dirty="0" smtClean="0"/>
              <a:t>Functional dependence</a:t>
            </a:r>
            <a:endParaRPr lang="en-US" dirty="0"/>
          </a:p>
          <a:p>
            <a:r>
              <a:rPr lang="en-US" dirty="0" smtClean="0"/>
              <a:t>Ventilator dependence</a:t>
            </a:r>
            <a:r>
              <a:rPr lang="en-US" dirty="0"/>
              <a:t>, </a:t>
            </a:r>
          </a:p>
          <a:p>
            <a:r>
              <a:rPr lang="en-US" dirty="0"/>
              <a:t>COPD, smoking, bleeding disorders</a:t>
            </a:r>
          </a:p>
          <a:p>
            <a:r>
              <a:rPr lang="en-US" dirty="0" smtClean="0"/>
              <a:t>Chronic steroid </a:t>
            </a:r>
            <a:r>
              <a:rPr lang="en-US" dirty="0"/>
              <a:t>use</a:t>
            </a:r>
          </a:p>
          <a:p>
            <a:r>
              <a:rPr lang="en-US" dirty="0" smtClean="0"/>
              <a:t>Cancer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67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factor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Intraoperative Risk </a:t>
            </a:r>
            <a:r>
              <a:rPr lang="en-US" sz="2800" b="1" dirty="0" smtClean="0"/>
              <a:t>Factors : Surgery</a:t>
            </a:r>
            <a:endParaRPr lang="en-US" dirty="0"/>
          </a:p>
          <a:p>
            <a:r>
              <a:rPr lang="en-US" sz="2800" b="1" dirty="0"/>
              <a:t>Emergency surgery, major vascular surgery</a:t>
            </a:r>
            <a:r>
              <a:rPr lang="en-US" sz="2800" dirty="0"/>
              <a:t>, and </a:t>
            </a:r>
            <a:r>
              <a:rPr lang="en-US" sz="2800" b="1" dirty="0"/>
              <a:t>cardiac surgery </a:t>
            </a:r>
            <a:r>
              <a:rPr lang="en-US" sz="2800" dirty="0"/>
              <a:t>is a </a:t>
            </a:r>
            <a:r>
              <a:rPr lang="en-US" sz="2800" dirty="0" smtClean="0"/>
              <a:t>high risk </a:t>
            </a:r>
            <a:r>
              <a:rPr lang="en-US" sz="2800" dirty="0"/>
              <a:t>factor for AKI.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Intraperitoneal surgery, exploratory </a:t>
            </a:r>
            <a:r>
              <a:rPr lang="en-US" sz="2800" dirty="0"/>
              <a:t>laparotomy and small bowl </a:t>
            </a:r>
            <a:r>
              <a:rPr lang="en-US" sz="2800" dirty="0" smtClean="0"/>
              <a:t>resections </a:t>
            </a:r>
            <a:r>
              <a:rPr lang="en-US" sz="2800" dirty="0"/>
              <a:t>are more prone to develop AKI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7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factor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45" t="21932" r="50387" b="49938"/>
          <a:stretch/>
        </p:blipFill>
        <p:spPr>
          <a:xfrm>
            <a:off x="568700" y="2210764"/>
            <a:ext cx="11054599" cy="26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kidney </a:t>
            </a:r>
            <a:r>
              <a:rPr lang="en-US" dirty="0"/>
              <a:t>injury (AKI) </a:t>
            </a:r>
            <a:r>
              <a:rPr lang="en-US" dirty="0" smtClean="0"/>
              <a:t>is a rapid </a:t>
            </a:r>
            <a:r>
              <a:rPr lang="en-US" dirty="0"/>
              <a:t>deterioration (hours to days) of renal </a:t>
            </a:r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Leads to </a:t>
            </a:r>
            <a:r>
              <a:rPr lang="en-US" dirty="0"/>
              <a:t>accumulation of plasma waste </a:t>
            </a:r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Significant risk </a:t>
            </a:r>
            <a:r>
              <a:rPr lang="en-US" dirty="0"/>
              <a:t>factor for chronic kidney </a:t>
            </a:r>
            <a:r>
              <a:rPr lang="en-US" dirty="0" smtClean="0"/>
              <a:t>disease</a:t>
            </a:r>
          </a:p>
          <a:p>
            <a:pPr lvl="1"/>
            <a:r>
              <a:rPr lang="en-US" dirty="0" smtClean="0"/>
              <a:t>Induce distant </a:t>
            </a:r>
            <a:r>
              <a:rPr lang="en-US" dirty="0"/>
              <a:t>organ </a:t>
            </a:r>
            <a:r>
              <a:rPr lang="en-US" dirty="0" smtClean="0"/>
              <a:t>damage </a:t>
            </a:r>
          </a:p>
          <a:p>
            <a:pPr lvl="1"/>
            <a:r>
              <a:rPr lang="en-US" dirty="0" smtClean="0"/>
              <a:t>Can result </a:t>
            </a:r>
            <a:r>
              <a:rPr lang="en-US" dirty="0"/>
              <a:t>in a prolonged hospital stay and a high mortality and morbidity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</a:t>
            </a:r>
            <a:r>
              <a:rPr lang="en-US" dirty="0"/>
              <a:t>factor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888" t="25683" r="44479" b="37437"/>
          <a:stretch/>
        </p:blipFill>
        <p:spPr>
          <a:xfrm>
            <a:off x="1" y="2071867"/>
            <a:ext cx="8628640" cy="419003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30859"/>
              </p:ext>
            </p:extLst>
          </p:nvPr>
        </p:nvGraphicFramePr>
        <p:xfrm>
          <a:off x="7644203" y="2460585"/>
          <a:ext cx="4200556" cy="388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278"/>
                <a:gridCol w="2100278"/>
              </a:tblGrid>
              <a:tr h="649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Risk</a:t>
                      </a:r>
                      <a:r>
                        <a:rPr lang="en-US" sz="2400" baseline="0" dirty="0" smtClean="0">
                          <a:solidFill>
                            <a:srgbClr val="010102"/>
                          </a:solidFill>
                          <a:latin typeface="+mn-lt"/>
                        </a:rPr>
                        <a:t> factors </a:t>
                      </a:r>
                      <a:endParaRPr lang="en-GB" sz="24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10102"/>
                          </a:solidFill>
                          <a:latin typeface="+mn-lt"/>
                        </a:rPr>
                        <a:t>Harzard</a:t>
                      </a:r>
                      <a:r>
                        <a:rPr lang="en-US" sz="24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 ratio</a:t>
                      </a:r>
                      <a:endParaRPr lang="en-GB" sz="24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49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0-2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1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49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3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3.1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49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4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8.5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49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5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15.4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40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≥6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10102"/>
                          </a:solidFill>
                          <a:latin typeface="+mn-lt"/>
                        </a:rPr>
                        <a:t>46.2</a:t>
                      </a:r>
                      <a:endParaRPr lang="en-GB" sz="2000" dirty="0">
                        <a:solidFill>
                          <a:srgbClr val="010102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Avoidance of </a:t>
            </a:r>
            <a:r>
              <a:rPr lang="en-US" dirty="0"/>
              <a:t>nephrotoxic </a:t>
            </a:r>
            <a:r>
              <a:rPr lang="en-US" dirty="0" smtClean="0"/>
              <a:t>agents</a:t>
            </a:r>
          </a:p>
          <a:p>
            <a:r>
              <a:rPr lang="en-US" dirty="0" smtClean="0"/>
              <a:t>Maintenance of </a:t>
            </a:r>
            <a:r>
              <a:rPr lang="en-US" dirty="0"/>
              <a:t>volume status and perfusion </a:t>
            </a:r>
            <a:r>
              <a:rPr lang="en-US" dirty="0" smtClean="0"/>
              <a:t>pressure</a:t>
            </a:r>
          </a:p>
          <a:p>
            <a:r>
              <a:rPr lang="en-US" dirty="0"/>
              <a:t>Pharmacological </a:t>
            </a:r>
            <a:r>
              <a:rPr lang="en-US" dirty="0" smtClean="0"/>
              <a:t>interventions</a:t>
            </a:r>
          </a:p>
          <a:p>
            <a:r>
              <a:rPr lang="en-US" dirty="0" smtClean="0"/>
              <a:t>Maintenance of </a:t>
            </a:r>
            <a:r>
              <a:rPr lang="en-US" dirty="0" err="1" smtClean="0"/>
              <a:t>normoglycemia</a:t>
            </a:r>
            <a:endParaRPr lang="en-US" dirty="0" smtClean="0"/>
          </a:p>
          <a:p>
            <a:r>
              <a:rPr lang="en-US" dirty="0" smtClean="0"/>
              <a:t>Novel biomarker</a:t>
            </a:r>
          </a:p>
          <a:p>
            <a:r>
              <a:rPr lang="en-US" dirty="0" smtClean="0"/>
              <a:t>Renal </a:t>
            </a:r>
            <a:r>
              <a:rPr lang="en-US" dirty="0"/>
              <a:t>Replacement Therapy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Avoidance of nephrotoxic </a:t>
            </a:r>
            <a:r>
              <a:rPr lang="en-US" dirty="0" smtClean="0"/>
              <a:t>agents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ACEIs </a:t>
            </a:r>
            <a:r>
              <a:rPr lang="en-US" dirty="0" smtClean="0"/>
              <a:t>and </a:t>
            </a:r>
            <a:r>
              <a:rPr lang="en-US" b="1" dirty="0"/>
              <a:t>ARBs</a:t>
            </a:r>
            <a:r>
              <a:rPr lang="en-US" dirty="0"/>
              <a:t> interfere with auto-regulation of renal blood flow and GFR.</a:t>
            </a:r>
          </a:p>
          <a:p>
            <a:endParaRPr lang="en-US" b="1" dirty="0" smtClean="0"/>
          </a:p>
          <a:p>
            <a:r>
              <a:rPr lang="en-US" b="1" dirty="0" smtClean="0"/>
              <a:t>NSAIDs</a:t>
            </a:r>
            <a:r>
              <a:rPr lang="en-US" dirty="0" smtClean="0"/>
              <a:t> </a:t>
            </a:r>
            <a:r>
              <a:rPr lang="en-US" dirty="0"/>
              <a:t>causes acute inhibition of cyclooxygenase </a:t>
            </a:r>
            <a:r>
              <a:rPr lang="en-US" dirty="0" smtClean="0"/>
              <a:t>and </a:t>
            </a:r>
            <a:r>
              <a:rPr lang="en-US" dirty="0"/>
              <a:t>can reduce GFR 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Antibiotics</a:t>
            </a:r>
            <a:r>
              <a:rPr lang="en-US" dirty="0" smtClean="0"/>
              <a:t> : </a:t>
            </a:r>
            <a:r>
              <a:rPr lang="en-US" dirty="0" err="1"/>
              <a:t>Cephalosporins</a:t>
            </a:r>
            <a:r>
              <a:rPr lang="en-US" dirty="0"/>
              <a:t>, Aminoglycosides and </a:t>
            </a:r>
            <a:r>
              <a:rPr lang="en-US" dirty="0" smtClean="0"/>
              <a:t>Vancomycin commonly associated with acute interstitial nephritis include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64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91" t="21309" r="57032" b="50563"/>
          <a:stretch/>
        </p:blipFill>
        <p:spPr>
          <a:xfrm>
            <a:off x="2338087" y="463912"/>
            <a:ext cx="7715033" cy="2766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915" y="3611301"/>
            <a:ext cx="9491241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</a:t>
            </a:r>
            <a:r>
              <a:rPr lang="en-US" sz="2800" b="1" dirty="0"/>
              <a:t>large population-based </a:t>
            </a:r>
            <a:r>
              <a:rPr lang="en-US" sz="2800" b="1" dirty="0" smtClean="0"/>
              <a:t>cohort study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A </a:t>
            </a:r>
            <a:r>
              <a:rPr lang="en-US" sz="2600" dirty="0"/>
              <a:t>triple therapy combination </a:t>
            </a:r>
            <a:r>
              <a:rPr lang="en-US" sz="2600" dirty="0" smtClean="0"/>
              <a:t>of </a:t>
            </a:r>
            <a:r>
              <a:rPr lang="en-US" sz="2600" b="1" dirty="0" smtClean="0"/>
              <a:t>diuretics, ACEI or ARB and </a:t>
            </a:r>
            <a:r>
              <a:rPr lang="en-US" sz="2600" b="1" dirty="0"/>
              <a:t>NSAIDs</a:t>
            </a:r>
            <a:r>
              <a:rPr lang="en-US" sz="2600" dirty="0"/>
              <a:t> was </a:t>
            </a:r>
            <a:r>
              <a:rPr lang="en-US" sz="2600" dirty="0" smtClean="0">
                <a:solidFill>
                  <a:srgbClr val="FF0000"/>
                </a:solidFill>
              </a:rPr>
              <a:t>increased </a:t>
            </a:r>
            <a:r>
              <a:rPr lang="en-US" sz="2600" dirty="0">
                <a:solidFill>
                  <a:srgbClr val="FF0000"/>
                </a:solidFill>
              </a:rPr>
              <a:t>risk </a:t>
            </a:r>
            <a:r>
              <a:rPr lang="en-US" sz="2600" dirty="0" smtClean="0">
                <a:solidFill>
                  <a:srgbClr val="FF0000"/>
                </a:solidFill>
              </a:rPr>
              <a:t>of AKI</a:t>
            </a:r>
            <a:endParaRPr lang="th-TH" sz="2600" dirty="0" smtClean="0">
              <a:solidFill>
                <a:srgbClr val="FF0000"/>
              </a:solidFill>
            </a:endParaRPr>
          </a:p>
          <a:p>
            <a:endParaRPr lang="th-TH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7515829" y="6296628"/>
            <a:ext cx="46761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BMJ</a:t>
            </a:r>
            <a:r>
              <a:rPr lang="en-US" dirty="0"/>
              <a:t> 2013; 346  (Published 08 January 2013)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13703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Avoidance of nephrotoxic </a:t>
            </a:r>
            <a:r>
              <a:rPr lang="en-US" dirty="0" smtClean="0"/>
              <a:t>agents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Avoiding perioperative </a:t>
            </a:r>
            <a:r>
              <a:rPr lang="en-US" dirty="0" smtClean="0"/>
              <a:t>NSAIDs</a:t>
            </a:r>
          </a:p>
          <a:p>
            <a:pPr lvl="1"/>
            <a:r>
              <a:rPr lang="en-US" dirty="0" smtClean="0"/>
              <a:t>Hypovolemic, hypotensive</a:t>
            </a:r>
            <a:r>
              <a:rPr lang="en-US" dirty="0"/>
              <a:t>, elderly and diabetic patients, those with </a:t>
            </a:r>
            <a:r>
              <a:rPr lang="en-US" dirty="0" smtClean="0"/>
              <a:t>CKD</a:t>
            </a:r>
            <a:r>
              <a:rPr lang="en-US" dirty="0"/>
              <a:t> </a:t>
            </a:r>
            <a:r>
              <a:rPr lang="en-US" dirty="0" smtClean="0"/>
              <a:t>and ACEI/ARB used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07" y="3317729"/>
            <a:ext cx="8839966" cy="267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909" y="6324600"/>
            <a:ext cx="94680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Ichai</a:t>
            </a:r>
            <a:r>
              <a:rPr lang="en-US" sz="1600" dirty="0"/>
              <a:t> et al. Ann. Intensive Care (2016) </a:t>
            </a:r>
            <a:r>
              <a:rPr lang="en-US" sz="1600" dirty="0" smtClean="0"/>
              <a:t>6:48, Acute </a:t>
            </a:r>
            <a:r>
              <a:rPr lang="en-US" sz="1600" dirty="0"/>
              <a:t>kidney injury in the perioperative</a:t>
            </a:r>
          </a:p>
          <a:p>
            <a:pPr algn="r"/>
            <a:r>
              <a:rPr lang="en-US" sz="1600" dirty="0"/>
              <a:t>period and in intensive care units </a:t>
            </a:r>
            <a:r>
              <a:rPr lang="en-US" sz="1600" dirty="0" smtClean="0"/>
              <a:t> </a:t>
            </a:r>
            <a:endParaRPr lang="th-TH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3423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Avoidance of nephrotoxic </a:t>
            </a:r>
            <a:r>
              <a:rPr lang="en-US" dirty="0" smtClean="0"/>
              <a:t>agents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Minimising</a:t>
            </a:r>
            <a:r>
              <a:rPr lang="en-US" dirty="0"/>
              <a:t> radiocontrast-induced kidney injury. </a:t>
            </a:r>
            <a:endParaRPr lang="en-US" dirty="0" smtClean="0"/>
          </a:p>
          <a:p>
            <a:pPr lvl="1"/>
            <a:r>
              <a:rPr lang="en-US" dirty="0" err="1" smtClean="0"/>
              <a:t>Prehydrate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using hypo- or </a:t>
            </a:r>
            <a:r>
              <a:rPr lang="en-US" dirty="0" err="1"/>
              <a:t>iso</a:t>
            </a:r>
            <a:r>
              <a:rPr lang="en-US" dirty="0"/>
              <a:t>-osmotic contrast , preemptive </a:t>
            </a:r>
            <a:r>
              <a:rPr lang="en-US" dirty="0" smtClean="0"/>
              <a:t>N-acetylcysteine</a:t>
            </a:r>
          </a:p>
          <a:p>
            <a:endParaRPr lang="en-US" dirty="0" smtClean="0"/>
          </a:p>
          <a:p>
            <a:r>
              <a:rPr lang="en-US" dirty="0" smtClean="0"/>
              <a:t>Surgery </a:t>
            </a:r>
            <a:r>
              <a:rPr lang="en-US" dirty="0"/>
              <a:t>should be postponed in stable patients with contrast-induced AKI</a:t>
            </a: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14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 fontScale="90000"/>
          </a:bodyPr>
          <a:lstStyle/>
          <a:p>
            <a:r>
              <a:rPr lang="en-US" dirty="0"/>
              <a:t>Maintenance of volume status and perfusion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Renal blood flow depends on both </a:t>
            </a:r>
            <a:r>
              <a:rPr lang="en-US" sz="2800" b="1" dirty="0"/>
              <a:t>cardiac output </a:t>
            </a:r>
            <a:r>
              <a:rPr lang="en-US" sz="2800" dirty="0"/>
              <a:t>and </a:t>
            </a:r>
            <a:r>
              <a:rPr lang="en-US" sz="2800" b="1" dirty="0"/>
              <a:t>systemic arterial pressure.</a:t>
            </a:r>
          </a:p>
          <a:p>
            <a:r>
              <a:rPr lang="en-US" sz="2800" dirty="0"/>
              <a:t>Prolonged episodes of hypotension decrease renal perfusion and result in AKI </a:t>
            </a:r>
          </a:p>
          <a:p>
            <a:r>
              <a:rPr lang="en-US" sz="2800" b="1" dirty="0"/>
              <a:t>A MAP in the range of </a:t>
            </a:r>
            <a:r>
              <a:rPr lang="en-US" sz="2800" b="1" dirty="0" smtClean="0"/>
              <a:t>65–75 </a:t>
            </a:r>
            <a:r>
              <a:rPr lang="en-US" sz="2800" b="1" dirty="0"/>
              <a:t>mm </a:t>
            </a:r>
            <a:r>
              <a:rPr lang="en-US" sz="2800" dirty="0"/>
              <a:t>Hg was accompanied by improved oxygen saturation and GFR and prevented AKI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742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18" y="649119"/>
            <a:ext cx="8236491" cy="207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1855" y="6400800"/>
            <a:ext cx="85228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Deruddre</a:t>
            </a:r>
            <a:r>
              <a:rPr lang="en-US" dirty="0"/>
              <a:t>, S., </a:t>
            </a:r>
            <a:r>
              <a:rPr lang="en-US" dirty="0" err="1"/>
              <a:t>Cheisson</a:t>
            </a:r>
            <a:r>
              <a:rPr lang="en-US" dirty="0"/>
              <a:t>, G., </a:t>
            </a:r>
            <a:r>
              <a:rPr lang="en-US" dirty="0" err="1"/>
              <a:t>Mazoit</a:t>
            </a:r>
            <a:r>
              <a:rPr lang="en-US" dirty="0"/>
              <a:t>, JX. et al. Intensive Care Med (2007) 33: 1557</a:t>
            </a:r>
            <a:endParaRPr lang="th-TH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520861" y="2748703"/>
            <a:ext cx="11146420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Prospective, single-center, nonrandomized, open-label trial in the surgical intensive care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Norepinephrine was titrated in 11 patients in septic shock to achieve a MAP at successively 65, 75, and 85 mmHg</a:t>
            </a:r>
            <a:endParaRPr lang="en-US" sz="2600" b="1" dirty="0" smtClean="0"/>
          </a:p>
          <a:p>
            <a:r>
              <a:rPr lang="en-US" sz="2600" b="1" dirty="0" smtClean="0"/>
              <a:t>Result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MAP at 65 and 85 mmHg renal outcome are not difference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Increase MAP 65 to 75 mmHg </a:t>
            </a:r>
            <a:r>
              <a:rPr lang="en-US" sz="2400" dirty="0"/>
              <a:t>; </a:t>
            </a:r>
            <a:r>
              <a:rPr lang="en-US" sz="2400" dirty="0">
                <a:solidFill>
                  <a:srgbClr val="FF0000"/>
                </a:solidFill>
              </a:rPr>
              <a:t>improve urine output &amp; renal resistive </a:t>
            </a:r>
            <a:r>
              <a:rPr lang="en-US" sz="2400" dirty="0" smtClean="0">
                <a:solidFill>
                  <a:srgbClr val="FF0000"/>
                </a:solidFill>
              </a:rPr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38490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 fontScale="90000"/>
          </a:bodyPr>
          <a:lstStyle/>
          <a:p>
            <a:r>
              <a:rPr lang="en-US" dirty="0"/>
              <a:t>Maintenance of volume status and perfusion pressure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38349" y="6496964"/>
            <a:ext cx="47224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Anesthesiology 9 2015, Vol.123, 515-523</a:t>
            </a:r>
            <a:endParaRPr lang="th-TH" dirty="0" err="1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804" t="28551" r="59746" b="49227"/>
          <a:stretch/>
        </p:blipFill>
        <p:spPr>
          <a:xfrm>
            <a:off x="894318" y="555400"/>
            <a:ext cx="9267851" cy="29642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28" y="3668298"/>
            <a:ext cx="10926502" cy="25312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sz="3000" dirty="0" smtClean="0"/>
              <a:t>	A </a:t>
            </a:r>
            <a:r>
              <a:rPr lang="en-US" sz="3000" dirty="0"/>
              <a:t>large retrospective cohort study of 5127 patients undergoing </a:t>
            </a:r>
            <a:r>
              <a:rPr lang="en-US" sz="3000" dirty="0" err="1"/>
              <a:t>noncardiac</a:t>
            </a:r>
            <a:r>
              <a:rPr lang="en-US" sz="3000" dirty="0"/>
              <a:t> </a:t>
            </a:r>
            <a:r>
              <a:rPr lang="en-US" sz="3000" dirty="0" smtClean="0"/>
              <a:t>surgery </a:t>
            </a:r>
          </a:p>
          <a:p>
            <a:pPr marL="0" indent="0">
              <a:buNone/>
            </a:pPr>
            <a:r>
              <a:rPr lang="en-US" sz="3000" b="1" dirty="0" smtClean="0"/>
              <a:t>observed associated with AKI when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MAP &lt;60 </a:t>
            </a:r>
            <a:r>
              <a:rPr lang="en-US" dirty="0">
                <a:solidFill>
                  <a:srgbClr val="FF0000"/>
                </a:solidFill>
              </a:rPr>
              <a:t>mm Hg for more than 20 minutes and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MAP &lt;55 </a:t>
            </a:r>
            <a:r>
              <a:rPr lang="en-US" dirty="0">
                <a:solidFill>
                  <a:srgbClr val="FF0000"/>
                </a:solidFill>
              </a:rPr>
              <a:t>mm Hg for more than 10 </a:t>
            </a:r>
            <a:r>
              <a:rPr lang="en-US" dirty="0" smtClean="0">
                <a:solidFill>
                  <a:srgbClr val="FF0000"/>
                </a:solidFill>
              </a:rPr>
              <a:t>minutes</a:t>
            </a:r>
          </a:p>
          <a:p>
            <a:r>
              <a:rPr lang="en-US" b="1" dirty="0"/>
              <a:t>adjusted </a:t>
            </a:r>
            <a:r>
              <a:rPr lang="en-US" b="1" dirty="0" smtClean="0"/>
              <a:t>OR 2.34</a:t>
            </a:r>
            <a:endParaRPr lang="en-US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25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 fontScale="90000"/>
          </a:bodyPr>
          <a:lstStyle/>
          <a:p>
            <a:r>
              <a:rPr lang="en-US" dirty="0"/>
              <a:t>Maintenance of volume status and perfusion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85950"/>
            <a:ext cx="10972800" cy="4389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Initial approach should be to </a:t>
            </a:r>
            <a:r>
              <a:rPr lang="en-US" sz="2800" b="1" dirty="0" smtClean="0"/>
              <a:t>reverse hypovolemia</a:t>
            </a:r>
            <a:r>
              <a:rPr lang="en-US" sz="2800" dirty="0" smtClean="0"/>
              <a:t>. </a:t>
            </a:r>
          </a:p>
          <a:p>
            <a:r>
              <a:rPr lang="en-US" sz="2800" b="1" dirty="0" smtClean="0"/>
              <a:t>Inotropic therapy </a:t>
            </a:r>
            <a:r>
              <a:rPr lang="en-US" sz="2800" dirty="0" smtClean="0"/>
              <a:t>for management of low cardiac output. </a:t>
            </a:r>
          </a:p>
          <a:p>
            <a:r>
              <a:rPr lang="en-US" sz="2800" b="1" dirty="0" smtClean="0"/>
              <a:t>Norepinephrine</a:t>
            </a:r>
            <a:r>
              <a:rPr lang="en-US" sz="2800" dirty="0" smtClean="0"/>
              <a:t> is an excellent first-line vasopressor agent.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917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Perioperative acute kidney injury (AKI)</a:t>
            </a:r>
          </a:p>
          <a:p>
            <a:pPr lvl="1"/>
            <a:r>
              <a:rPr lang="en-US" dirty="0"/>
              <a:t>A common morbid complication in surgical patients</a:t>
            </a:r>
          </a:p>
          <a:p>
            <a:pPr lvl="1"/>
            <a:r>
              <a:rPr lang="en-US" dirty="0"/>
              <a:t>Significant </a:t>
            </a:r>
            <a:r>
              <a:rPr lang="en-US" dirty="0">
                <a:solidFill>
                  <a:srgbClr val="FF0000"/>
                </a:solidFill>
              </a:rPr>
              <a:t>increases in mortality</a:t>
            </a:r>
          </a:p>
          <a:p>
            <a:pPr lvl="1"/>
            <a:r>
              <a:rPr lang="en-US" dirty="0"/>
              <a:t>Increased risk for </a:t>
            </a:r>
            <a:r>
              <a:rPr lang="en-US" dirty="0">
                <a:solidFill>
                  <a:srgbClr val="FF0000"/>
                </a:solidFill>
              </a:rPr>
              <a:t>chronic kidney disease (CKD) and hemodialysis</a:t>
            </a:r>
            <a:r>
              <a:rPr lang="en-US" dirty="0"/>
              <a:t> after discharge</a:t>
            </a:r>
          </a:p>
          <a:p>
            <a:pPr lvl="1"/>
            <a:r>
              <a:rPr lang="en-US" dirty="0"/>
              <a:t>Increased cost and resource </a:t>
            </a:r>
            <a:r>
              <a:rPr lang="en-US" dirty="0" smtClean="0"/>
              <a:t>utilization</a:t>
            </a:r>
          </a:p>
          <a:p>
            <a:r>
              <a:rPr lang="en-US" dirty="0"/>
              <a:t>Mortality is higher in patients with perioperative AKI even after complete renal recovery</a:t>
            </a:r>
          </a:p>
          <a:p>
            <a:pPr marL="393192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852" y="6211669"/>
            <a:ext cx="105715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C. Hobson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en-US" i="1" dirty="0"/>
              <a:t>et </a:t>
            </a:r>
            <a:r>
              <a:rPr lang="en-US" i="1" dirty="0" err="1"/>
              <a:t>al.</a:t>
            </a:r>
            <a:r>
              <a:rPr lang="en-US" b="1" dirty="0" err="1"/>
              <a:t>Cost</a:t>
            </a:r>
            <a:r>
              <a:rPr lang="en-US" b="1" dirty="0"/>
              <a:t> and mortality associated with postoperative acute kidney </a:t>
            </a:r>
            <a:r>
              <a:rPr lang="en-US" b="1" dirty="0" smtClean="0"/>
              <a:t>injury</a:t>
            </a:r>
            <a:endParaRPr lang="en-US" dirty="0" smtClean="0"/>
          </a:p>
          <a:p>
            <a:pPr algn="r"/>
            <a:r>
              <a:rPr lang="en-US" dirty="0" smtClean="0"/>
              <a:t>Ann </a:t>
            </a:r>
            <a:r>
              <a:rPr lang="en-US" dirty="0" err="1" smtClean="0"/>
              <a:t>Surg</a:t>
            </a:r>
            <a:r>
              <a:rPr lang="en-US" dirty="0" smtClean="0"/>
              <a:t>, 261 (6) (2015), pp. 1207-1214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 fontScale="90000"/>
          </a:bodyPr>
          <a:lstStyle/>
          <a:p>
            <a:r>
              <a:rPr lang="en-US" dirty="0"/>
              <a:t>Maintenance of volume status and perfusion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dirty="0" smtClean="0"/>
              <a:t>	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0618" y="1961774"/>
            <a:ext cx="7623671" cy="205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6040" y="4041135"/>
            <a:ext cx="7674161" cy="207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23909" y="6324600"/>
            <a:ext cx="94680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Ichai</a:t>
            </a:r>
            <a:r>
              <a:rPr lang="en-US" sz="1600" dirty="0"/>
              <a:t> et al. Ann. Intensive Care (2016) </a:t>
            </a:r>
            <a:r>
              <a:rPr lang="en-US" sz="1600" dirty="0" smtClean="0"/>
              <a:t>6:48, Acute </a:t>
            </a:r>
            <a:r>
              <a:rPr lang="en-US" sz="1600" dirty="0"/>
              <a:t>kidney injury in the perioperative</a:t>
            </a:r>
          </a:p>
          <a:p>
            <a:pPr algn="r"/>
            <a:r>
              <a:rPr lang="en-US" sz="1600" dirty="0"/>
              <a:t>period and in intensive care units </a:t>
            </a:r>
            <a:r>
              <a:rPr lang="en-US" sz="1600" dirty="0" smtClean="0"/>
              <a:t> </a:t>
            </a:r>
            <a:endParaRPr lang="th-TH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37676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Crystalloid </a:t>
            </a:r>
            <a:r>
              <a:rPr lang="en-US" sz="2800" b="1" dirty="0"/>
              <a:t>solutions </a:t>
            </a:r>
            <a:endParaRPr lang="en-US" sz="2800" b="1" dirty="0" smtClean="0"/>
          </a:p>
          <a:p>
            <a:pPr lvl="1"/>
            <a:r>
              <a:rPr lang="en-US" dirty="0" smtClean="0"/>
              <a:t>Normal saline </a:t>
            </a:r>
          </a:p>
          <a:p>
            <a:pPr lvl="1"/>
            <a:r>
              <a:rPr lang="en-US" dirty="0" smtClean="0"/>
              <a:t>Balanced solutions </a:t>
            </a:r>
          </a:p>
          <a:p>
            <a:pPr marL="0" indent="0">
              <a:buNone/>
            </a:pPr>
            <a:r>
              <a:rPr lang="en-US" sz="2800" b="1" dirty="0" smtClean="0"/>
              <a:t>Colloid </a:t>
            </a:r>
            <a:r>
              <a:rPr lang="en-US" sz="2800" b="1" dirty="0"/>
              <a:t>solutions </a:t>
            </a:r>
            <a:endParaRPr lang="en-US" sz="2800" b="1" dirty="0" smtClean="0"/>
          </a:p>
          <a:p>
            <a:pPr lvl="1"/>
            <a:r>
              <a:rPr lang="en-US" dirty="0" smtClean="0"/>
              <a:t>hydroxyethyl </a:t>
            </a:r>
            <a:r>
              <a:rPr lang="en-US" dirty="0"/>
              <a:t>starches (HES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Gelatins </a:t>
            </a:r>
          </a:p>
          <a:p>
            <a:pPr lvl="1"/>
            <a:r>
              <a:rPr lang="en-US" dirty="0" smtClean="0"/>
              <a:t>Albumin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7884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of 0.9% saline is associated with development of </a:t>
            </a:r>
            <a:r>
              <a:rPr lang="en-US" sz="2800" b="1" dirty="0" err="1"/>
              <a:t>hyperchloremia</a:t>
            </a:r>
            <a:r>
              <a:rPr lang="en-US" sz="2800" b="1" dirty="0"/>
              <a:t>. </a:t>
            </a:r>
            <a:endParaRPr lang="en-US" sz="2800" b="1" dirty="0" smtClean="0"/>
          </a:p>
          <a:p>
            <a:r>
              <a:rPr lang="en-US" sz="2800" dirty="0" smtClean="0"/>
              <a:t>Saline </a:t>
            </a:r>
            <a:r>
              <a:rPr lang="en-US" sz="2800" dirty="0"/>
              <a:t>infusion is correlated with reduced renal blood flow compared with balanced solutions. 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8882" y="6099858"/>
            <a:ext cx="1036705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RCT study </a:t>
            </a:r>
            <a:r>
              <a:rPr lang="en-US" dirty="0"/>
              <a:t>on the effects of 2-L infusions of 0.9% saline and Plasma-</a:t>
            </a:r>
            <a:r>
              <a:rPr lang="en-US" dirty="0" err="1"/>
              <a:t>Lyte</a:t>
            </a:r>
            <a:r>
              <a:rPr lang="en-US" dirty="0"/>
              <a:t>® 148 on renal blood flow velocity and renal cortical tissue perfusion in healthy volunteers. Ann </a:t>
            </a:r>
            <a:r>
              <a:rPr lang="en-US" dirty="0" err="1"/>
              <a:t>Surg</a:t>
            </a:r>
            <a:r>
              <a:rPr lang="en-US" dirty="0"/>
              <a:t>  2012; 256: 18–24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128358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	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In </a:t>
            </a:r>
            <a:r>
              <a:rPr lang="en-US" sz="2800" dirty="0"/>
              <a:t>a large study in the ICU, </a:t>
            </a:r>
            <a:r>
              <a:rPr lang="en-US" sz="2800" b="1" dirty="0"/>
              <a:t>chloride-restricted fluid management was associated with less AKI</a:t>
            </a:r>
            <a:r>
              <a:rPr lang="en-US" sz="2800" dirty="0"/>
              <a:t> and renal replacement </a:t>
            </a:r>
            <a:r>
              <a:rPr lang="en-US" sz="2800" dirty="0" smtClean="0"/>
              <a:t>therapy.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Another </a:t>
            </a:r>
            <a:r>
              <a:rPr lang="en-US" sz="2800" dirty="0"/>
              <a:t>large retrospective study found </a:t>
            </a:r>
            <a:r>
              <a:rPr lang="en-US" sz="2800" b="1" dirty="0"/>
              <a:t>postoperative </a:t>
            </a:r>
            <a:r>
              <a:rPr lang="en-US" sz="2800" b="1" dirty="0" err="1"/>
              <a:t>hyperchloraemia</a:t>
            </a:r>
            <a:r>
              <a:rPr lang="en-US" sz="2800" b="1" dirty="0"/>
              <a:t> to be correlated with postoperative AKI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95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Association of </a:t>
            </a:r>
            <a:r>
              <a:rPr lang="en-US" sz="2800" dirty="0"/>
              <a:t>colloid solutions with AKI is </a:t>
            </a:r>
            <a:r>
              <a:rPr lang="en-US" sz="2800" dirty="0" smtClean="0"/>
              <a:t>controversial</a:t>
            </a:r>
            <a:endParaRPr lang="en-US" sz="2800" b="1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Hydroxyethyl starches </a:t>
            </a:r>
            <a:r>
              <a:rPr lang="en-US" sz="2800" b="1" dirty="0"/>
              <a:t>(HES) </a:t>
            </a:r>
            <a:endParaRPr lang="en-US" sz="2800" b="1" dirty="0" smtClean="0"/>
          </a:p>
          <a:p>
            <a:pPr lvl="1"/>
            <a:r>
              <a:rPr lang="en-US" dirty="0"/>
              <a:t>Several studies and meta-analyses found HES to be a risk factor for AKI</a:t>
            </a:r>
            <a:endParaRPr lang="en-US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83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780" y="2847371"/>
            <a:ext cx="6709458" cy="2361237"/>
          </a:xfrm>
        </p:spPr>
        <p:txBody>
          <a:bodyPr>
            <a:normAutofit/>
          </a:bodyPr>
          <a:lstStyle/>
          <a:p>
            <a:r>
              <a:rPr lang="en-US" sz="2800" dirty="0"/>
              <a:t>Dose-dependent renal toxicity associated with </a:t>
            </a:r>
            <a:r>
              <a:rPr lang="en-US" sz="2800" dirty="0" smtClean="0"/>
              <a:t>HES </a:t>
            </a:r>
            <a:r>
              <a:rPr lang="en-US" sz="2800" dirty="0"/>
              <a:t>in patients having </a:t>
            </a:r>
            <a:r>
              <a:rPr lang="en-US" sz="2800" dirty="0" err="1"/>
              <a:t>noncardiac</a:t>
            </a:r>
            <a:r>
              <a:rPr lang="en-US" sz="2800" dirty="0"/>
              <a:t> surgery is consistent with randomized trials in critical care patients.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149298" y="6392067"/>
            <a:ext cx="4872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 </a:t>
            </a:r>
            <a:r>
              <a:rPr lang="en-US" dirty="0"/>
              <a:t>Anesthesiology 2014;121(4):730-739</a:t>
            </a:r>
            <a:endParaRPr lang="th-TH" dirty="0" err="1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424" t="18143" r="57943" b="67230"/>
          <a:stretch/>
        </p:blipFill>
        <p:spPr>
          <a:xfrm>
            <a:off x="609600" y="333669"/>
            <a:ext cx="10240418" cy="1972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197" r="2835" b="1523"/>
          <a:stretch/>
        </p:blipFill>
        <p:spPr>
          <a:xfrm>
            <a:off x="370388" y="1889083"/>
            <a:ext cx="4848019" cy="49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/>
          </a:bodyPr>
          <a:lstStyle/>
          <a:p>
            <a:r>
              <a:rPr lang="en-US" dirty="0"/>
              <a:t>Choice of fluid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Conclude </a:t>
            </a:r>
            <a:endParaRPr lang="en-US" sz="2800" dirty="0" smtClean="0"/>
          </a:p>
          <a:p>
            <a:pPr lvl="1"/>
            <a:r>
              <a:rPr lang="en-US" b="1" dirty="0" smtClean="0"/>
              <a:t>balanced </a:t>
            </a:r>
            <a:r>
              <a:rPr lang="en-US" b="1" dirty="0"/>
              <a:t>crystalloids, blood products and albumin are probably safe.</a:t>
            </a:r>
          </a:p>
          <a:p>
            <a:pPr lvl="1"/>
            <a:r>
              <a:rPr lang="en-US" dirty="0"/>
              <a:t>Synthetic colloids can potentially cause kidney injury if used in </a:t>
            </a:r>
            <a:r>
              <a:rPr lang="en-US" b="1" dirty="0"/>
              <a:t>large volumes or in septic patients</a:t>
            </a:r>
            <a:r>
              <a:rPr lang="en-US" dirty="0"/>
              <a:t>. </a:t>
            </a:r>
          </a:p>
          <a:p>
            <a:pPr lvl="1"/>
            <a:r>
              <a:rPr lang="en-US" b="1" dirty="0"/>
              <a:t>High chloride loads </a:t>
            </a:r>
            <a:r>
              <a:rPr lang="en-US" dirty="0"/>
              <a:t>and supra-physiological doses of bicarbonate should also be avoided. </a:t>
            </a:r>
          </a:p>
        </p:txBody>
      </p:sp>
    </p:spTree>
    <p:extLst>
      <p:ext uri="{BB962C8B-B14F-4D97-AF65-F5344CB8AC3E}">
        <p14:creationId xmlns:p14="http://schemas.microsoft.com/office/powerpoint/2010/main" val="8445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Dopamine</a:t>
            </a:r>
          </a:p>
          <a:p>
            <a:r>
              <a:rPr lang="en-US" sz="2800" dirty="0" err="1"/>
              <a:t>Fenoldopam</a:t>
            </a:r>
            <a:endParaRPr lang="en-US" sz="2800" dirty="0"/>
          </a:p>
          <a:p>
            <a:r>
              <a:rPr lang="en-US" sz="2800" dirty="0"/>
              <a:t>Diuretics (furosemide/mannitol)</a:t>
            </a:r>
          </a:p>
          <a:p>
            <a:r>
              <a:rPr lang="en-US" sz="2800" dirty="0"/>
              <a:t>Natriuretic peptides - ANP, </a:t>
            </a:r>
            <a:r>
              <a:rPr lang="en-US" sz="2800" dirty="0" smtClean="0"/>
              <a:t>BNP</a:t>
            </a:r>
          </a:p>
          <a:p>
            <a:pPr marL="0" indent="0">
              <a:buNone/>
            </a:pP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5720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Dopamine</a:t>
            </a:r>
          </a:p>
          <a:p>
            <a:pPr lvl="1"/>
            <a:r>
              <a:rPr lang="en-US" dirty="0"/>
              <a:t>Dopaminergic receptor-mediated renal </a:t>
            </a:r>
            <a:r>
              <a:rPr lang="en-US" dirty="0" smtClean="0"/>
              <a:t>vasodilatation.</a:t>
            </a:r>
          </a:p>
          <a:p>
            <a:pPr lvl="1"/>
            <a:r>
              <a:rPr lang="en-US" dirty="0" smtClean="0"/>
              <a:t>Beta-</a:t>
            </a:r>
            <a:r>
              <a:rPr lang="en-US" dirty="0" err="1" smtClean="0"/>
              <a:t>adrenoreceptor</a:t>
            </a:r>
            <a:r>
              <a:rPr lang="en-US" dirty="0" smtClean="0"/>
              <a:t> </a:t>
            </a:r>
            <a:r>
              <a:rPr lang="en-US" dirty="0"/>
              <a:t>stimulation increases cardiac </a:t>
            </a:r>
            <a:r>
              <a:rPr lang="en-US" dirty="0" smtClean="0"/>
              <a:t>output.</a:t>
            </a:r>
          </a:p>
          <a:p>
            <a:pPr lvl="1"/>
            <a:r>
              <a:rPr lang="en-US" dirty="0" smtClean="0"/>
              <a:t>Alpha-</a:t>
            </a:r>
            <a:r>
              <a:rPr lang="en-US" dirty="0" err="1" smtClean="0"/>
              <a:t>adrenoreceptor</a:t>
            </a:r>
            <a:r>
              <a:rPr lang="en-US" dirty="0" smtClean="0"/>
              <a:t> </a:t>
            </a:r>
            <a:r>
              <a:rPr lang="en-US" dirty="0"/>
              <a:t>increases renal perfusion pressure. </a:t>
            </a:r>
          </a:p>
          <a:p>
            <a:pPr marL="0" indent="0">
              <a:buNone/>
            </a:pPr>
            <a:r>
              <a:rPr lang="en-US" sz="2800" dirty="0"/>
              <a:t>          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In </a:t>
            </a:r>
            <a:r>
              <a:rPr lang="en-US" sz="2800" dirty="0"/>
              <a:t>the perioperative setting, dopamine increases post-operative urine output but does not improve outcome. </a:t>
            </a:r>
          </a:p>
          <a:p>
            <a:pPr marL="0" indent="0">
              <a:buNone/>
            </a:pPr>
            <a:r>
              <a:rPr lang="en-US" sz="2800" dirty="0"/>
              <a:t>         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en-US" sz="2800" dirty="0"/>
              <a:t>Systematic reviews have concluded that </a:t>
            </a:r>
            <a:r>
              <a:rPr lang="en-US" sz="2800" b="1" dirty="0"/>
              <a:t>there is no role for low-dose dopamine for clinically significant renal protection</a:t>
            </a:r>
            <a:endParaRPr lang="th-TH" sz="2800" b="1" dirty="0"/>
          </a:p>
        </p:txBody>
      </p:sp>
    </p:spTree>
    <p:extLst>
      <p:ext uri="{BB962C8B-B14F-4D97-AF65-F5344CB8AC3E}">
        <p14:creationId xmlns:p14="http://schemas.microsoft.com/office/powerpoint/2010/main" val="9783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Fenoldopam</a:t>
            </a:r>
            <a:endParaRPr lang="en-US" sz="2800" b="1" dirty="0"/>
          </a:p>
          <a:p>
            <a:r>
              <a:rPr lang="en-US" sz="2800" dirty="0"/>
              <a:t>Increases renal blood flow by its selective action on dopamine-1 receptors. </a:t>
            </a:r>
          </a:p>
          <a:p>
            <a:pPr marL="0" indent="0">
              <a:buNone/>
            </a:pPr>
            <a:r>
              <a:rPr lang="en-US" sz="2800" dirty="0"/>
              <a:t>       </a:t>
            </a:r>
            <a:endParaRPr lang="en-US" sz="2800" dirty="0" smtClean="0"/>
          </a:p>
          <a:p>
            <a:r>
              <a:rPr lang="en-US" sz="2800" dirty="0" smtClean="0"/>
              <a:t>At </a:t>
            </a:r>
            <a:r>
              <a:rPr lang="en-US" sz="2800" dirty="0"/>
              <a:t>present, there is conflicting </a:t>
            </a:r>
            <a:r>
              <a:rPr lang="en-US" sz="2800" dirty="0" smtClean="0"/>
              <a:t>evidence.</a:t>
            </a:r>
          </a:p>
          <a:p>
            <a:pPr lvl="1"/>
            <a:r>
              <a:rPr lang="en-US" dirty="0" smtClean="0"/>
              <a:t>Several </a:t>
            </a:r>
            <a:r>
              <a:rPr lang="en-US" dirty="0"/>
              <a:t>studies </a:t>
            </a:r>
            <a:r>
              <a:rPr lang="en-US" b="1" dirty="0"/>
              <a:t>found no benefits as a renal </a:t>
            </a:r>
            <a:r>
              <a:rPr lang="en-US" b="1" dirty="0" smtClean="0"/>
              <a:t>protector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Morelli </a:t>
            </a:r>
            <a:r>
              <a:rPr lang="en-US" dirty="0"/>
              <a:t>et al. found a </a:t>
            </a:r>
            <a:r>
              <a:rPr lang="en-US" b="1" dirty="0"/>
              <a:t>slight increase on creatinine clearance </a:t>
            </a:r>
            <a:r>
              <a:rPr lang="en-US" dirty="0"/>
              <a:t>using low-dose </a:t>
            </a:r>
            <a:r>
              <a:rPr lang="en-US" dirty="0" err="1"/>
              <a:t>fenoldopam</a:t>
            </a:r>
            <a:r>
              <a:rPr lang="en-US" dirty="0"/>
              <a:t> in septic patients. </a:t>
            </a:r>
          </a:p>
          <a:p>
            <a:pPr marL="0" indent="0">
              <a:buNone/>
            </a:pP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122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recent large-scale cohort study with no history of CKD undergoing major surgery observed a 30-day mortality </a:t>
            </a:r>
          </a:p>
          <a:p>
            <a:pPr lvl="1"/>
            <a:r>
              <a:rPr lang="en-US" dirty="0"/>
              <a:t>1.9% in non-AKI compared with 31% in patients with AKI. </a:t>
            </a:r>
          </a:p>
          <a:p>
            <a:pPr marL="0" indent="0">
              <a:buNone/>
            </a:pPr>
            <a:endParaRPr lang="en-US" dirty="0" smtClean="0"/>
          </a:p>
          <a:p>
            <a:pPr lvl="0">
              <a:buClr>
                <a:srgbClr val="C0CF3A">
                  <a:lumMod val="50000"/>
                </a:srgbClr>
              </a:buClr>
            </a:pPr>
            <a:r>
              <a:rPr lang="en-US" dirty="0" smtClean="0">
                <a:solidFill>
                  <a:prstClr val="black"/>
                </a:solidFill>
              </a:rPr>
              <a:t>AKI </a:t>
            </a:r>
            <a:r>
              <a:rPr lang="en-US" dirty="0">
                <a:solidFill>
                  <a:prstClr val="black"/>
                </a:solidFill>
              </a:rPr>
              <a:t>does not always progress to renal failure requiring renal replacement therapy (RRT)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967696" y="6089826"/>
            <a:ext cx="100931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Variations in the Risk of Acute Kidney Injury Across Intraabdominal Surgery </a:t>
            </a:r>
            <a:r>
              <a:rPr lang="en-US" dirty="0" smtClean="0"/>
              <a:t>Procedures,</a:t>
            </a:r>
            <a:r>
              <a:rPr lang="en-US" dirty="0"/>
              <a:t> Anesthesia &amp; Analgesia. 119(5):1121–1132, NOV 2014</a:t>
            </a:r>
          </a:p>
        </p:txBody>
      </p:sp>
    </p:spTree>
    <p:extLst>
      <p:ext uri="{BB962C8B-B14F-4D97-AF65-F5344CB8AC3E}">
        <p14:creationId xmlns:p14="http://schemas.microsoft.com/office/powerpoint/2010/main" val="36894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Diuretics </a:t>
            </a:r>
            <a:r>
              <a:rPr lang="en-US" sz="2800" b="1" dirty="0"/>
              <a:t>(furosemide/mannitol)</a:t>
            </a:r>
          </a:p>
          <a:p>
            <a:r>
              <a:rPr lang="en-US" sz="2800" dirty="0" smtClean="0"/>
              <a:t>Diuretics may </a:t>
            </a:r>
            <a:r>
              <a:rPr lang="en-US" sz="2800" dirty="0"/>
              <a:t>improve urine output in the setting of acute kidney injury</a:t>
            </a:r>
            <a:endParaRPr lang="en-US" sz="2800" dirty="0" smtClean="0"/>
          </a:p>
          <a:p>
            <a:r>
              <a:rPr lang="en-US" sz="2800" dirty="0" smtClean="0"/>
              <a:t>There is </a:t>
            </a:r>
            <a:r>
              <a:rPr lang="en-US" sz="2800" dirty="0"/>
              <a:t>no evidence to support that they confer any improvement in outcomes measured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6653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Diuretics (furosemide/mannitol)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4238" y="2736751"/>
            <a:ext cx="9144000" cy="25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61864" y="6120604"/>
            <a:ext cx="94680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Ichai</a:t>
            </a:r>
            <a:r>
              <a:rPr lang="en-US" sz="1600" dirty="0"/>
              <a:t> et al. Ann. Intensive Care (2016) </a:t>
            </a:r>
            <a:r>
              <a:rPr lang="en-US" sz="1600" dirty="0" smtClean="0"/>
              <a:t>6:48, Acute </a:t>
            </a:r>
            <a:r>
              <a:rPr lang="en-US" sz="1600" dirty="0"/>
              <a:t>kidney injury in the perioperative</a:t>
            </a:r>
          </a:p>
          <a:p>
            <a:pPr algn="r"/>
            <a:r>
              <a:rPr lang="en-US" sz="1600" dirty="0"/>
              <a:t>period and in intensive care units </a:t>
            </a:r>
            <a:r>
              <a:rPr lang="en-US" sz="1600" dirty="0" smtClean="0"/>
              <a:t> </a:t>
            </a:r>
            <a:endParaRPr lang="th-TH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26481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Natriuretic </a:t>
            </a:r>
            <a:r>
              <a:rPr lang="en-US" sz="2800" b="1" dirty="0"/>
              <a:t>peptides - ANP, </a:t>
            </a:r>
            <a:r>
              <a:rPr lang="en-US" sz="2800" b="1" dirty="0" smtClean="0"/>
              <a:t>BNP</a:t>
            </a:r>
          </a:p>
          <a:p>
            <a:r>
              <a:rPr lang="en-US" sz="2800" dirty="0" smtClean="0"/>
              <a:t>Synthetic analogue </a:t>
            </a:r>
            <a:r>
              <a:rPr lang="en-US" sz="2800" dirty="0"/>
              <a:t>of a brain natriuretic peptide. </a:t>
            </a:r>
            <a:endParaRPr lang="en-US" sz="2800" dirty="0" smtClean="0"/>
          </a:p>
          <a:p>
            <a:r>
              <a:rPr lang="en-US" sz="2800" dirty="0" smtClean="0"/>
              <a:t>Secreted due </a:t>
            </a:r>
            <a:r>
              <a:rPr lang="en-US" sz="2800" dirty="0"/>
              <a:t>to ventricular distention. </a:t>
            </a:r>
            <a:endParaRPr lang="en-US" sz="2800" dirty="0" smtClean="0"/>
          </a:p>
          <a:p>
            <a:r>
              <a:rPr lang="en-US" sz="2800" dirty="0" err="1" smtClean="0"/>
              <a:t>Nesiritide</a:t>
            </a:r>
            <a:r>
              <a:rPr lang="en-US" sz="2800" dirty="0" smtClean="0"/>
              <a:t> </a:t>
            </a:r>
            <a:r>
              <a:rPr lang="en-US" sz="2800" dirty="0"/>
              <a:t>promotes renal vasodilation, increasing renal blood flow. </a:t>
            </a:r>
          </a:p>
          <a:p>
            <a:pPr marL="0" indent="0">
              <a:buNone/>
            </a:pP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32947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Pharmacological interventions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Natriuretic peptides - ANP, BNP</a:t>
            </a:r>
          </a:p>
          <a:p>
            <a:r>
              <a:rPr lang="en-US" dirty="0" smtClean="0"/>
              <a:t>Large </a:t>
            </a:r>
            <a:r>
              <a:rPr lang="en-US" dirty="0"/>
              <a:t>multi-</a:t>
            </a:r>
            <a:r>
              <a:rPr lang="en-US" dirty="0" err="1"/>
              <a:t>centre</a:t>
            </a:r>
            <a:r>
              <a:rPr lang="en-US" dirty="0"/>
              <a:t> trials have demonstrated that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atrial </a:t>
            </a:r>
            <a:r>
              <a:rPr lang="en-US" b="1" dirty="0"/>
              <a:t>natriuretic peptide (ANP) does not prevent death or dialysis </a:t>
            </a:r>
            <a:r>
              <a:rPr lang="en-US" dirty="0"/>
              <a:t>in critically ill patients with ARF </a:t>
            </a:r>
          </a:p>
          <a:p>
            <a:endParaRPr lang="en-US" dirty="0" smtClean="0"/>
          </a:p>
          <a:p>
            <a:r>
              <a:rPr lang="en-US" dirty="0" smtClean="0"/>
              <a:t>Small </a:t>
            </a:r>
            <a:r>
              <a:rPr lang="en-US" dirty="0"/>
              <a:t>single </a:t>
            </a:r>
            <a:r>
              <a:rPr lang="en-US" dirty="0" err="1"/>
              <a:t>centre</a:t>
            </a:r>
            <a:r>
              <a:rPr lang="en-US" dirty="0"/>
              <a:t> trial,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recombinant </a:t>
            </a:r>
            <a:r>
              <a:rPr lang="en-US" dirty="0"/>
              <a:t>human ANP has been </a:t>
            </a:r>
            <a:r>
              <a:rPr lang="en-US" b="1" dirty="0"/>
              <a:t>shown to </a:t>
            </a:r>
            <a:r>
              <a:rPr lang="en-US" b="1" dirty="0" smtClean="0"/>
              <a:t>reduce </a:t>
            </a:r>
            <a:r>
              <a:rPr lang="en-US" b="1" dirty="0"/>
              <a:t>the need for dialysis </a:t>
            </a:r>
            <a:r>
              <a:rPr lang="en-US" dirty="0"/>
              <a:t>in post-operative cardiac surgical patients with early acute renal dysfunction.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51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Maintenance of </a:t>
            </a:r>
            <a:r>
              <a:rPr lang="en-US" dirty="0" err="1" smtClean="0"/>
              <a:t>normoglycemia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Tight glycemic control has been shown to significantly reduce AKI in critically ill </a:t>
            </a:r>
            <a:r>
              <a:rPr lang="en-US" dirty="0" smtClean="0"/>
              <a:t>patients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Intensive insulin </a:t>
            </a:r>
            <a:r>
              <a:rPr lang="en-US" dirty="0"/>
              <a:t>therapy </a:t>
            </a:r>
            <a:r>
              <a:rPr lang="en-US" dirty="0" smtClean="0"/>
              <a:t>blood </a:t>
            </a:r>
            <a:r>
              <a:rPr lang="en-US" dirty="0"/>
              <a:t>glucose </a:t>
            </a:r>
            <a:r>
              <a:rPr lang="en-US" dirty="0" smtClean="0"/>
              <a:t>80-110 mg/</a:t>
            </a:r>
            <a:r>
              <a:rPr lang="en-US" dirty="0" err="1" smtClean="0"/>
              <a:t>dL</a:t>
            </a:r>
            <a:r>
              <a:rPr lang="en-US" dirty="0" smtClean="0"/>
              <a:t> Vs 180-200mg/</a:t>
            </a:r>
            <a:r>
              <a:rPr lang="en-US" dirty="0" err="1" smtClean="0"/>
              <a:t>dL</a:t>
            </a:r>
            <a:endParaRPr lang="en-US" dirty="0" smtClean="0"/>
          </a:p>
          <a:p>
            <a:r>
              <a:rPr lang="en-US" dirty="0" smtClean="0"/>
              <a:t>Reduce ARF require RRT 41%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29" t="12492" r="55380" b="71203"/>
          <a:stretch/>
        </p:blipFill>
        <p:spPr>
          <a:xfrm>
            <a:off x="851124" y="2979325"/>
            <a:ext cx="9876683" cy="1901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5833" y="6391293"/>
            <a:ext cx="482278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The New England journal of medicine."/>
              </a:rPr>
              <a:t>N </a:t>
            </a:r>
            <a:r>
              <a:rPr lang="en-US" u="sng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 tooltip="The New England journal of medicine."/>
              </a:rPr>
              <a:t>Engl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The New England journal of medicine."/>
              </a:rPr>
              <a:t> J Med.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2001 Nov 8;345(19):1359-67</a:t>
            </a:r>
            <a:endParaRPr lang="th-TH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Maintenance of </a:t>
            </a:r>
            <a:r>
              <a:rPr lang="en-US" dirty="0" err="1" smtClean="0"/>
              <a:t>normoglycemia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Peri</a:t>
            </a:r>
            <a:r>
              <a:rPr lang="en-US" b="1" dirty="0" smtClean="0"/>
              <a:t>-operative </a:t>
            </a:r>
            <a:r>
              <a:rPr lang="en-US" b="1" dirty="0"/>
              <a:t>hyperglycemia </a:t>
            </a:r>
            <a:r>
              <a:rPr lang="en-US" dirty="0"/>
              <a:t>during cardiac and vascular surgery is associated with increased renal morbidity and overall </a:t>
            </a:r>
            <a:r>
              <a:rPr lang="en-US" dirty="0" smtClean="0"/>
              <a:t>mortality</a:t>
            </a:r>
          </a:p>
          <a:p>
            <a:endParaRPr lang="en-US" dirty="0" smtClean="0"/>
          </a:p>
          <a:p>
            <a:r>
              <a:rPr lang="en-US" dirty="0" smtClean="0"/>
              <a:t>Development of strategies that focus </a:t>
            </a:r>
            <a:r>
              <a:rPr lang="en-US" dirty="0"/>
              <a:t>on </a:t>
            </a:r>
            <a:r>
              <a:rPr lang="en-US" b="1" dirty="0"/>
              <a:t>avoiding large variations in blood glucose and </a:t>
            </a:r>
            <a:r>
              <a:rPr lang="en-US" b="1" dirty="0" smtClean="0"/>
              <a:t>hypoglycemia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 smtClean="0"/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607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Novel </a:t>
            </a:r>
            <a:r>
              <a:rPr lang="en-US" dirty="0" smtClean="0"/>
              <a:t>biomarker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SCr</a:t>
            </a:r>
            <a:r>
              <a:rPr lang="en-US" dirty="0"/>
              <a:t> and urine output are functional biomarkers changing late during the development of AKI.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" r="40509"/>
          <a:stretch/>
        </p:blipFill>
        <p:spPr>
          <a:xfrm>
            <a:off x="7675944" y="2453273"/>
            <a:ext cx="4245979" cy="4094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823" y="3264059"/>
            <a:ext cx="657827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Current research aim </a:t>
            </a:r>
            <a:r>
              <a:rPr lang="en-US" sz="2400" dirty="0"/>
              <a:t>to identify new </a:t>
            </a:r>
            <a:r>
              <a:rPr lang="en-US" sz="2400" dirty="0" smtClean="0"/>
              <a:t>biomarkers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released </a:t>
            </a:r>
            <a:r>
              <a:rPr lang="en-US" sz="2400" dirty="0"/>
              <a:t>before </a:t>
            </a:r>
            <a:r>
              <a:rPr lang="en-US" sz="2400" dirty="0" err="1"/>
              <a:t>sCr</a:t>
            </a:r>
            <a:r>
              <a:rPr lang="en-US" sz="2400" dirty="0"/>
              <a:t> increases and/or urinary output declines</a:t>
            </a:r>
            <a:endParaRPr lang="th-TH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32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Novel </a:t>
            </a:r>
            <a:r>
              <a:rPr lang="en-US" dirty="0" smtClean="0"/>
              <a:t>biomarker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Neutrophil-gelatinase–associated </a:t>
            </a:r>
            <a:r>
              <a:rPr lang="en-US" sz="2800" dirty="0" err="1"/>
              <a:t>lipocalin</a:t>
            </a:r>
            <a:r>
              <a:rPr lang="en-US" sz="2800" dirty="0"/>
              <a:t> (NGAL), </a:t>
            </a:r>
            <a:endParaRPr lang="en-US" sz="2800" dirty="0" smtClean="0"/>
          </a:p>
          <a:p>
            <a:r>
              <a:rPr lang="en-US" sz="2800" dirty="0" smtClean="0"/>
              <a:t>Tissue inhibitor </a:t>
            </a:r>
            <a:r>
              <a:rPr lang="en-US" sz="2800" dirty="0"/>
              <a:t>of metalloproteinases-2 (TIMP-2),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Insulin-like growth </a:t>
            </a:r>
            <a:r>
              <a:rPr lang="en-US" sz="2800" dirty="0"/>
              <a:t>factor binding protein 7 (IGFBP7)</a:t>
            </a:r>
            <a:endParaRPr lang="th-TH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19788" r="7212" b="17562"/>
          <a:stretch/>
        </p:blipFill>
        <p:spPr>
          <a:xfrm>
            <a:off x="2222338" y="3472406"/>
            <a:ext cx="6302138" cy="33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Novel </a:t>
            </a:r>
            <a:r>
              <a:rPr lang="en-US" dirty="0" smtClean="0"/>
              <a:t>biomarker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After ischemic or nephrotoxic insults, a significant increase in plasma and urine occurs, prompting the notion that NGAL is the “troponin” of the kidneys</a:t>
            </a:r>
            <a:endParaRPr lang="th-TH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61" t="26582" r="61717" b="63968"/>
          <a:stretch/>
        </p:blipFill>
        <p:spPr>
          <a:xfrm>
            <a:off x="89000" y="1991418"/>
            <a:ext cx="12013999" cy="1200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5892" y="3796496"/>
            <a:ext cx="758141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Multi-trauma adult (N=31)</a:t>
            </a:r>
          </a:p>
          <a:p>
            <a:r>
              <a:rPr lang="en-US" sz="2800" dirty="0"/>
              <a:t>Cut-off point &gt;25 ng/mL :   	</a:t>
            </a:r>
            <a:endParaRPr lang="en-US" sz="2800" dirty="0" smtClean="0"/>
          </a:p>
          <a:p>
            <a:r>
              <a:rPr lang="en-US" sz="2800" b="1" dirty="0" smtClean="0"/>
              <a:t>sensitivity </a:t>
            </a:r>
            <a:r>
              <a:rPr lang="en-US" sz="2800" b="1" dirty="0"/>
              <a:t>of 91% 				</a:t>
            </a:r>
            <a:endParaRPr lang="en-US" sz="2800" b="1" dirty="0" smtClean="0"/>
          </a:p>
          <a:p>
            <a:r>
              <a:rPr lang="en-US" sz="2800" b="1" dirty="0" smtClean="0"/>
              <a:t>specificity </a:t>
            </a:r>
            <a:r>
              <a:rPr lang="en-US" sz="2800" b="1" dirty="0"/>
              <a:t>of 95%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6412992"/>
            <a:ext cx="5729466" cy="3699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Makris</a:t>
            </a:r>
            <a:r>
              <a:rPr lang="en-US" dirty="0"/>
              <a:t> </a:t>
            </a:r>
            <a:r>
              <a:rPr lang="en-US" dirty="0" err="1"/>
              <a:t>K.Clin</a:t>
            </a:r>
            <a:r>
              <a:rPr lang="en-US" dirty="0"/>
              <a:t> </a:t>
            </a:r>
            <a:r>
              <a:rPr lang="en-US" dirty="0" err="1"/>
              <a:t>Chem</a:t>
            </a:r>
            <a:r>
              <a:rPr lang="en-US" dirty="0"/>
              <a:t> Lab Med 2009;47:79-82</a:t>
            </a:r>
          </a:p>
        </p:txBody>
      </p:sp>
    </p:spTree>
    <p:extLst>
      <p:ext uri="{BB962C8B-B14F-4D97-AF65-F5344CB8AC3E}">
        <p14:creationId xmlns:p14="http://schemas.microsoft.com/office/powerpoint/2010/main" val="7300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Novel </a:t>
            </a:r>
            <a:r>
              <a:rPr lang="en-US" dirty="0" smtClean="0"/>
              <a:t>biomarker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Tissue inhibitor </a:t>
            </a:r>
            <a:r>
              <a:rPr lang="en-US" sz="2800" b="1" dirty="0"/>
              <a:t>of metalloproteinases-2 (</a:t>
            </a:r>
            <a:r>
              <a:rPr lang="en-US" sz="2800" b="1" dirty="0" smtClean="0"/>
              <a:t>TIMP-2) &amp; Insulin-like growth </a:t>
            </a:r>
            <a:r>
              <a:rPr lang="en-US" sz="2800" b="1" dirty="0"/>
              <a:t>factor binding protein 7 (IGFBP7</a:t>
            </a:r>
            <a:r>
              <a:rPr lang="en-US" sz="2800" b="1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/>
              <a:t>Inflammatory </a:t>
            </a:r>
            <a:r>
              <a:rPr lang="en-US" sz="2800" dirty="0"/>
              <a:t>or oxidative stress results in DNA damage of renal tubular epithelial cells. </a:t>
            </a:r>
            <a:endParaRPr lang="en-US" sz="2800" dirty="0" smtClean="0"/>
          </a:p>
          <a:p>
            <a:r>
              <a:rPr lang="en-US" sz="2800" dirty="0" smtClean="0"/>
              <a:t>This </a:t>
            </a:r>
            <a:r>
              <a:rPr lang="en-US" sz="2800" dirty="0"/>
              <a:t>leads to a release of TIMP-2 and IGFBP</a:t>
            </a:r>
            <a:endParaRPr lang="th-TH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0" y="1847088"/>
            <a:ext cx="7174375" cy="47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short- </a:t>
            </a:r>
            <a:r>
              <a:rPr lang="en-US" dirty="0"/>
              <a:t>and long-term </a:t>
            </a:r>
            <a:r>
              <a:rPr lang="en-US" dirty="0" smtClean="0"/>
              <a:t>complications</a:t>
            </a:r>
          </a:p>
          <a:p>
            <a:pPr lvl="1"/>
            <a:r>
              <a:rPr lang="en-US" dirty="0" smtClean="0"/>
              <a:t>Infections and bleeding</a:t>
            </a:r>
          </a:p>
          <a:p>
            <a:pPr lvl="1"/>
            <a:r>
              <a:rPr lang="en-US" dirty="0" smtClean="0"/>
              <a:t>Chronic kidney </a:t>
            </a:r>
            <a:r>
              <a:rPr lang="en-US" dirty="0"/>
              <a:t>disease (CKD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ESRD</a:t>
            </a:r>
          </a:p>
          <a:p>
            <a:pPr lvl="1"/>
            <a:r>
              <a:rPr lang="en-US" dirty="0" smtClean="0"/>
              <a:t>Cardiovascular diseases</a:t>
            </a:r>
          </a:p>
          <a:p>
            <a:pPr lvl="1"/>
            <a:r>
              <a:rPr lang="en-US" dirty="0" smtClean="0"/>
              <a:t>Death </a:t>
            </a:r>
          </a:p>
          <a:p>
            <a:r>
              <a:rPr lang="en-US" dirty="0" smtClean="0"/>
              <a:t>The chronic </a:t>
            </a:r>
            <a:r>
              <a:rPr lang="en-US" dirty="0"/>
              <a:t>disorders after an episode of AKI has major socioeconomic and public health effects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942" t="33256" r="58817" b="46931"/>
          <a:stretch/>
        </p:blipFill>
        <p:spPr>
          <a:xfrm>
            <a:off x="841558" y="704088"/>
            <a:ext cx="9581774" cy="275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58" y="3140903"/>
            <a:ext cx="4314942" cy="2901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" y="3683776"/>
            <a:ext cx="7901342" cy="2164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1682" y="6400800"/>
            <a:ext cx="46645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 J Kidney Dis. 2016 Jul; 68(1): 19–28.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31228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Remote Ischemic </a:t>
            </a:r>
            <a:r>
              <a:rPr lang="en-US" dirty="0" smtClean="0"/>
              <a:t>Preconditioning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8" y="1938549"/>
            <a:ext cx="11273742" cy="4919451"/>
          </a:xfrm>
        </p:spPr>
      </p:pic>
    </p:spTree>
    <p:extLst>
      <p:ext uri="{BB962C8B-B14F-4D97-AF65-F5344CB8AC3E}">
        <p14:creationId xmlns:p14="http://schemas.microsoft.com/office/powerpoint/2010/main" val="8797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36" t="46349" r="57770" b="40100"/>
          <a:stretch/>
        </p:blipFill>
        <p:spPr>
          <a:xfrm>
            <a:off x="606752" y="912431"/>
            <a:ext cx="11585248" cy="20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752" y="3449255"/>
            <a:ext cx="11266025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Systematic review (N=8,168) : 37 RCTs from 2007 to 2015</a:t>
            </a:r>
          </a:p>
          <a:p>
            <a:r>
              <a:rPr lang="en-US" sz="2800" b="1" dirty="0" smtClean="0"/>
              <a:t>Result : RIPC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Reducing  AKI </a:t>
            </a:r>
            <a:r>
              <a:rPr lang="en-US" sz="2600" dirty="0"/>
              <a:t>in patients following </a:t>
            </a:r>
            <a:r>
              <a:rPr lang="en-US" sz="2600" dirty="0" smtClean="0"/>
              <a:t>PCI (RR </a:t>
            </a:r>
            <a:r>
              <a:rPr lang="en-US" sz="2600" dirty="0"/>
              <a:t>0.64, 95% CI 0.46-0.87</a:t>
            </a:r>
            <a:r>
              <a:rPr lang="en-US" sz="26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But not </a:t>
            </a:r>
            <a:r>
              <a:rPr lang="en-US" sz="2600" dirty="0"/>
              <a:t>after cardiac surgery (RR 0.93, 95% CI 0.82-1.06</a:t>
            </a:r>
            <a:r>
              <a:rPr lang="en-US" sz="26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No difference for </a:t>
            </a:r>
            <a:r>
              <a:rPr lang="en-US" sz="2600" dirty="0"/>
              <a:t>changes in the incidence of </a:t>
            </a:r>
            <a:r>
              <a:rPr lang="en-US" sz="2600" dirty="0" smtClean="0"/>
              <a:t>RRT, GFR or </a:t>
            </a:r>
            <a:r>
              <a:rPr lang="en-US" sz="2600" dirty="0" err="1" smtClean="0"/>
              <a:t>sCr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5744901" y="6354501"/>
            <a:ext cx="64470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Journal of Critical </a:t>
            </a:r>
            <a:r>
              <a:rPr lang="en-US" dirty="0" smtClean="0"/>
              <a:t>Care</a:t>
            </a:r>
            <a:r>
              <a:rPr lang="en-US" dirty="0"/>
              <a:t> </a:t>
            </a:r>
            <a:r>
              <a:rPr lang="en-US" dirty="0" smtClean="0"/>
              <a:t>Volume </a:t>
            </a:r>
            <a:r>
              <a:rPr lang="en-US" dirty="0"/>
              <a:t>33, June 2016, Pages </a:t>
            </a:r>
            <a:r>
              <a:rPr lang="en-US" dirty="0" smtClean="0"/>
              <a:t>224-232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Replacement Therapy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KDIGO guidelines recommend initiation of RRT when life-threatening fluid accumulation or significant imbalances 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7" y="2789498"/>
            <a:ext cx="3369274" cy="3894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4906" y="3495553"/>
            <a:ext cx="5023413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/>
              <a:t> “early” or “late” initiation of </a:t>
            </a:r>
            <a:r>
              <a:rPr lang="en-US" sz="2600" b="1" dirty="0" smtClean="0"/>
              <a:t>RRT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Possibility that </a:t>
            </a:r>
            <a:r>
              <a:rPr lang="en-US" sz="2400" dirty="0"/>
              <a:t>at that time AKI is already </a:t>
            </a:r>
            <a:r>
              <a:rPr lang="en-US" sz="2400" dirty="0" smtClean="0"/>
              <a:t>irreversible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Risks and </a:t>
            </a:r>
            <a:r>
              <a:rPr lang="en-US" sz="2400" dirty="0"/>
              <a:t>complications of an invasive therapeutic procedure</a:t>
            </a:r>
            <a:endParaRPr lang="th-TH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1231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3" t="36310" r="71167" b="31498"/>
          <a:stretch/>
        </p:blipFill>
        <p:spPr>
          <a:xfrm>
            <a:off x="609600" y="473990"/>
            <a:ext cx="7145438" cy="2746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250" y="3693351"/>
            <a:ext cx="7637362" cy="25237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</a:t>
            </a:r>
            <a:r>
              <a:rPr lang="en-US" sz="2800" b="1" dirty="0" smtClean="0"/>
              <a:t>ompared a strategy of initiation of RRT  </a:t>
            </a:r>
          </a:p>
          <a:p>
            <a:pPr algn="ctr"/>
            <a:r>
              <a:rPr lang="en-US" sz="2600" b="1" dirty="0" smtClean="0"/>
              <a:t>KDIGO </a:t>
            </a:r>
            <a:r>
              <a:rPr lang="en-US" sz="2600" b="1" dirty="0"/>
              <a:t>stage 2 versus KDIGO stage </a:t>
            </a:r>
            <a:r>
              <a:rPr lang="en-US" sz="2600" b="1" dirty="0" smtClean="0"/>
              <a:t>3</a:t>
            </a:r>
          </a:p>
          <a:p>
            <a:r>
              <a:rPr lang="en-US" sz="2600" dirty="0" smtClean="0"/>
              <a:t>Result : Early RRT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Reduce 90 day mortality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Recovered renal </a:t>
            </a:r>
            <a:r>
              <a:rPr lang="en-US" sz="2600" dirty="0"/>
              <a:t>function </a:t>
            </a: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Reduce </a:t>
            </a:r>
            <a:r>
              <a:rPr lang="en-US" sz="2600" dirty="0"/>
              <a:t> length of hospital stay</a:t>
            </a:r>
            <a:endParaRPr lang="th-TH" sz="26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7932516" y="6488668"/>
            <a:ext cx="42594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JAMA.</a:t>
            </a:r>
            <a:r>
              <a:rPr lang="en-US" dirty="0"/>
              <a:t> 2016 May 24-31;315(20):2190-9.</a:t>
            </a:r>
            <a:endParaRPr lang="th-TH" dirty="0" err="1" smtClean="0"/>
          </a:p>
        </p:txBody>
      </p:sp>
    </p:spTree>
    <p:extLst>
      <p:ext uri="{BB962C8B-B14F-4D97-AF65-F5344CB8AC3E}">
        <p14:creationId xmlns:p14="http://schemas.microsoft.com/office/powerpoint/2010/main" val="7822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: </a:t>
            </a:r>
            <a:r>
              <a:rPr lang="en-US" dirty="0"/>
              <a:t>Perioperative AKI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Diagnosis &amp; Definition : KDIGO 2012</a:t>
            </a:r>
          </a:p>
          <a:p>
            <a:r>
              <a:rPr lang="en-US" dirty="0" smtClean="0"/>
              <a:t>Risk of AKI : </a:t>
            </a:r>
          </a:p>
          <a:p>
            <a:pPr lvl="1"/>
            <a:r>
              <a:rPr lang="en-US" dirty="0" smtClean="0"/>
              <a:t>Preoperative = patient comorbidity (CKD,CVS,DM)</a:t>
            </a:r>
          </a:p>
          <a:p>
            <a:pPr lvl="1"/>
            <a:r>
              <a:rPr lang="en-US" dirty="0" smtClean="0"/>
              <a:t>Intra/post operative = Type of surgery, Intraoperative hypotension</a:t>
            </a:r>
          </a:p>
          <a:p>
            <a:r>
              <a:rPr lang="en-US" dirty="0" smtClean="0"/>
              <a:t>Goal of treatment is prevention</a:t>
            </a:r>
          </a:p>
          <a:p>
            <a:pPr lvl="1"/>
            <a:r>
              <a:rPr lang="en-US" dirty="0" smtClean="0"/>
              <a:t>Avoid nephrotoxic</a:t>
            </a:r>
          </a:p>
          <a:p>
            <a:pPr lvl="1"/>
            <a:r>
              <a:rPr lang="en-US" dirty="0" smtClean="0"/>
              <a:t>Maintain RBF &amp; avoid hypo/hyperglycemia</a:t>
            </a:r>
          </a:p>
          <a:p>
            <a:pPr lvl="1"/>
            <a:r>
              <a:rPr lang="en-US" dirty="0"/>
              <a:t>Restrict Chloride rich </a:t>
            </a:r>
            <a:r>
              <a:rPr lang="en-US" dirty="0" smtClean="0"/>
              <a:t>solution &amp; HES</a:t>
            </a:r>
            <a:endParaRPr lang="en-US" dirty="0"/>
          </a:p>
          <a:p>
            <a:pPr lvl="1"/>
            <a:r>
              <a:rPr lang="en-US" dirty="0" smtClean="0"/>
              <a:t>Early detection &amp; appropriate RRT</a:t>
            </a:r>
          </a:p>
          <a:p>
            <a:pPr marL="0" indent="0">
              <a:buNone/>
            </a:pPr>
            <a:endParaRPr lang="en-US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902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more !!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30" y="1935479"/>
            <a:ext cx="10864770" cy="4523193"/>
          </a:xfrm>
        </p:spPr>
        <p:txBody>
          <a:bodyPr>
            <a:normAutofit/>
          </a:bodyPr>
          <a:lstStyle/>
          <a:p>
            <a:r>
              <a:rPr lang="en-US" b="1" i="1" dirty="0"/>
              <a:t>Perioperative acute kidney injury </a:t>
            </a:r>
            <a:r>
              <a:rPr lang="en-US" dirty="0" smtClean="0"/>
              <a:t>BJA</a:t>
            </a:r>
            <a:r>
              <a:rPr lang="en-US" dirty="0"/>
              <a:t>: </a:t>
            </a:r>
            <a:r>
              <a:rPr lang="en-US" dirty="0" smtClean="0"/>
              <a:t>Volume </a:t>
            </a:r>
            <a:r>
              <a:rPr lang="en-US" dirty="0"/>
              <a:t>115, Issue suppl_2, 1 </a:t>
            </a:r>
            <a:r>
              <a:rPr lang="en-US" dirty="0" err="1" smtClean="0"/>
              <a:t>Decmber</a:t>
            </a:r>
            <a:r>
              <a:rPr lang="en-US" dirty="0" smtClean="0"/>
              <a:t> </a:t>
            </a:r>
            <a:r>
              <a:rPr lang="en-US" dirty="0"/>
              <a:t>2015</a:t>
            </a:r>
            <a:r>
              <a:rPr lang="en-US" dirty="0" smtClean="0"/>
              <a:t>,</a:t>
            </a:r>
          </a:p>
          <a:p>
            <a:r>
              <a:rPr lang="en-US" b="1" i="1" dirty="0"/>
              <a:t>Perioperative Acute Kidney Injury</a:t>
            </a:r>
            <a:r>
              <a:rPr lang="en-US" dirty="0"/>
              <a:t>: An Under-Recognized </a:t>
            </a:r>
            <a:r>
              <a:rPr lang="en-US" dirty="0" smtClean="0"/>
              <a:t>Problem </a:t>
            </a:r>
            <a:r>
              <a:rPr lang="en-US" dirty="0" err="1" smtClean="0"/>
              <a:t>Anes&amp;Anal</a:t>
            </a:r>
            <a:r>
              <a:rPr lang="en-US" dirty="0" smtClean="0"/>
              <a:t>: </a:t>
            </a:r>
            <a:r>
              <a:rPr lang="en-US" dirty="0"/>
              <a:t>October 2017 </a:t>
            </a:r>
          </a:p>
          <a:p>
            <a:r>
              <a:rPr lang="en-US" b="1" i="1" dirty="0"/>
              <a:t>Perioperative </a:t>
            </a:r>
            <a:r>
              <a:rPr lang="en-US" b="1" i="1" dirty="0" smtClean="0"/>
              <a:t>acute </a:t>
            </a:r>
            <a:r>
              <a:rPr lang="en-US" b="1" i="1" dirty="0"/>
              <a:t>kidney </a:t>
            </a:r>
            <a:r>
              <a:rPr lang="en-US" b="1" i="1" dirty="0" smtClean="0"/>
              <a:t>injury</a:t>
            </a:r>
            <a:r>
              <a:rPr lang="en-US" dirty="0" smtClean="0"/>
              <a:t>, Perioperative Medicine2012</a:t>
            </a:r>
          </a:p>
          <a:p>
            <a:r>
              <a:rPr lang="en-US" b="1" i="1" dirty="0"/>
              <a:t>Perioperative Acute Kidney Injury</a:t>
            </a:r>
            <a:r>
              <a:rPr lang="en-US" dirty="0"/>
              <a:t>: Risk Factors and Predictive Strategies, Critical Care </a:t>
            </a:r>
            <a:r>
              <a:rPr lang="en-US" dirty="0" smtClean="0"/>
              <a:t>Clinics Volume </a:t>
            </a:r>
            <a:r>
              <a:rPr lang="en-US" dirty="0"/>
              <a:t>33, Issue 2, April </a:t>
            </a:r>
            <a:r>
              <a:rPr lang="en-US" dirty="0" smtClean="0"/>
              <a:t>2017</a:t>
            </a:r>
          </a:p>
          <a:p>
            <a:r>
              <a:rPr lang="en-US" b="1" i="1" dirty="0"/>
              <a:t>Acute kidney injury in the </a:t>
            </a:r>
            <a:r>
              <a:rPr lang="en-US" b="1" i="1" dirty="0" smtClean="0"/>
              <a:t>perioperative period </a:t>
            </a:r>
            <a:r>
              <a:rPr lang="en-US" b="1" i="1" dirty="0"/>
              <a:t>and in intensive care units, </a:t>
            </a:r>
            <a:r>
              <a:rPr lang="en-US" dirty="0"/>
              <a:t>Ann. Intensive Care (2016) </a:t>
            </a:r>
            <a:endParaRPr lang="en-US" dirty="0" smtClean="0"/>
          </a:p>
          <a:p>
            <a:r>
              <a:rPr lang="en-US" dirty="0" smtClean="0"/>
              <a:t>KDIGO </a:t>
            </a:r>
            <a:r>
              <a:rPr lang="en-US" dirty="0"/>
              <a:t>Clinical Practice Guideline for Acute Kidney Injury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52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THANK YOU</a:t>
            </a:r>
            <a:endParaRPr lang="th-TH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008981"/>
            <a:ext cx="7874000" cy="4241800"/>
          </a:xfrm>
        </p:spPr>
      </p:pic>
    </p:spTree>
    <p:extLst>
      <p:ext uri="{BB962C8B-B14F-4D97-AF65-F5344CB8AC3E}">
        <p14:creationId xmlns:p14="http://schemas.microsoft.com/office/powerpoint/2010/main" val="23305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917" y="1944106"/>
            <a:ext cx="10972800" cy="438912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In the </a:t>
            </a:r>
            <a:r>
              <a:rPr lang="en-US" sz="2800" dirty="0"/>
              <a:t>past to describe kidney dysfunction arising from acute </a:t>
            </a:r>
            <a:r>
              <a:rPr lang="en-US" sz="2800" dirty="0" smtClean="0"/>
              <a:t>conditions</a:t>
            </a:r>
          </a:p>
          <a:p>
            <a:r>
              <a:rPr lang="en-US" dirty="0"/>
              <a:t>Acute renal </a:t>
            </a:r>
            <a:r>
              <a:rPr lang="en-US" dirty="0" smtClean="0"/>
              <a:t>failure</a:t>
            </a:r>
          </a:p>
          <a:p>
            <a:r>
              <a:rPr lang="en-US" dirty="0" smtClean="0"/>
              <a:t>Acute </a:t>
            </a:r>
            <a:r>
              <a:rPr lang="en-US" dirty="0"/>
              <a:t>kidney </a:t>
            </a:r>
            <a:r>
              <a:rPr lang="en-US" dirty="0" smtClean="0"/>
              <a:t>disease </a:t>
            </a:r>
          </a:p>
          <a:p>
            <a:r>
              <a:rPr lang="en-US" dirty="0" smtClean="0"/>
              <a:t>Acute </a:t>
            </a:r>
            <a:r>
              <a:rPr lang="en-US" dirty="0"/>
              <a:t>kidney syndrome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/>
              <a:t> A review on the different classification systems found more than 35 definitions of </a:t>
            </a:r>
            <a:r>
              <a:rPr lang="en-US" sz="2800" b="1" dirty="0"/>
              <a:t>acute renal failure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057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50196" y="5316600"/>
            <a:ext cx="10013375" cy="1373568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Replaced the term </a:t>
            </a:r>
            <a:r>
              <a:rPr lang="en-US" dirty="0" smtClean="0">
                <a:solidFill>
                  <a:srgbClr val="FF0000"/>
                </a:solidFill>
              </a:rPr>
              <a:t>“Acute renal failure” to “Acute kidney injury”</a:t>
            </a:r>
          </a:p>
          <a:p>
            <a:pPr lvl="1"/>
            <a:r>
              <a:rPr lang="en-US" dirty="0" smtClean="0"/>
              <a:t>Indicate the reversibility of the acute condition</a:t>
            </a:r>
          </a:p>
          <a:p>
            <a:pPr lvl="1"/>
            <a:r>
              <a:rPr lang="en-US" dirty="0" smtClean="0"/>
              <a:t>Based on changes in </a:t>
            </a:r>
            <a:r>
              <a:rPr lang="en-US" dirty="0" smtClean="0">
                <a:solidFill>
                  <a:srgbClr val="FF0000"/>
                </a:solidFill>
              </a:rPr>
              <a:t>serum creatinine </a:t>
            </a:r>
            <a:r>
              <a:rPr lang="en-US" dirty="0" smtClean="0"/>
              <a:t>from baseline or </a:t>
            </a:r>
            <a:r>
              <a:rPr lang="en-US" dirty="0" smtClean="0">
                <a:solidFill>
                  <a:srgbClr val="FF0000"/>
                </a:solidFill>
              </a:rPr>
              <a:t>urine output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855" t="26020" r="57089" b="52883"/>
          <a:stretch/>
        </p:blipFill>
        <p:spPr>
          <a:xfrm>
            <a:off x="709415" y="2492832"/>
            <a:ext cx="9588471" cy="2523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415" y="1969612"/>
            <a:ext cx="88430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In 2004 the RIFLE criteria </a:t>
            </a:r>
          </a:p>
        </p:txBody>
      </p:sp>
    </p:spTree>
    <p:extLst>
      <p:ext uri="{BB962C8B-B14F-4D97-AF65-F5344CB8AC3E}">
        <p14:creationId xmlns:p14="http://schemas.microsoft.com/office/powerpoint/2010/main" val="1325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&amp; Diagnosis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978" y="2022230"/>
            <a:ext cx="5196253" cy="4289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RIFLE 2004</a:t>
            </a:r>
          </a:p>
          <a:p>
            <a:pPr marL="0" indent="0">
              <a:buNone/>
            </a:pPr>
            <a:r>
              <a:rPr lang="en-US" sz="2800" b="1" dirty="0" smtClean="0"/>
              <a:t>Three severity </a:t>
            </a:r>
            <a:r>
              <a:rPr lang="en-US" sz="2800" b="1" dirty="0"/>
              <a:t>classes </a:t>
            </a:r>
            <a:endParaRPr lang="en-US" sz="2800" b="1" dirty="0" smtClean="0"/>
          </a:p>
          <a:p>
            <a:r>
              <a:rPr lang="en-US" dirty="0" smtClean="0"/>
              <a:t>Risk </a:t>
            </a:r>
          </a:p>
          <a:p>
            <a:r>
              <a:rPr lang="en-US" dirty="0" smtClean="0"/>
              <a:t>Injury </a:t>
            </a:r>
          </a:p>
          <a:p>
            <a:r>
              <a:rPr lang="en-US" dirty="0" smtClean="0"/>
              <a:t>Failure</a:t>
            </a:r>
          </a:p>
          <a:p>
            <a:pPr marL="0" indent="0">
              <a:buNone/>
            </a:pPr>
            <a:r>
              <a:rPr lang="en-US" sz="2800" b="1" dirty="0" smtClean="0"/>
              <a:t>Two outcome classes</a:t>
            </a:r>
          </a:p>
          <a:p>
            <a:r>
              <a:rPr lang="en-US" dirty="0" smtClean="0"/>
              <a:t>Loss </a:t>
            </a:r>
          </a:p>
          <a:p>
            <a:r>
              <a:rPr lang="en-US" dirty="0" smtClean="0"/>
              <a:t>End-Stage </a:t>
            </a:r>
            <a:r>
              <a:rPr lang="en-US" dirty="0"/>
              <a:t>Renal Disease (</a:t>
            </a:r>
            <a:r>
              <a:rPr lang="en-US" dirty="0" smtClean="0"/>
              <a:t>ESRD)</a:t>
            </a:r>
            <a:endParaRPr lang="en-US" dirty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18" y="1847088"/>
            <a:ext cx="6547195" cy="48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16303</TotalTime>
  <Words>2961</Words>
  <Application>Microsoft Office PowerPoint</Application>
  <PresentationFormat>Widescreen</PresentationFormat>
  <Paragraphs>471</Paragraphs>
  <Slides>67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Calibri</vt:lpstr>
      <vt:lpstr>Century Gothic</vt:lpstr>
      <vt:lpstr>DilleniaUPC</vt:lpstr>
      <vt:lpstr>Euphemia UCAS</vt:lpstr>
      <vt:lpstr>Palatino Linotype</vt:lpstr>
      <vt:lpstr>Wingdings</vt:lpstr>
      <vt:lpstr>Wingdings 2</vt:lpstr>
      <vt:lpstr>Presentation on brainstorming</vt:lpstr>
      <vt:lpstr>Perioperative acute kidney injury</vt:lpstr>
      <vt:lpstr>Outline</vt:lpstr>
      <vt:lpstr>Background</vt:lpstr>
      <vt:lpstr>Background</vt:lpstr>
      <vt:lpstr>Background</vt:lpstr>
      <vt:lpstr>Background</vt:lpstr>
      <vt:lpstr>Definition &amp; Diagnosis</vt:lpstr>
      <vt:lpstr>Definition &amp; Diagnosis</vt:lpstr>
      <vt:lpstr>Definition &amp; Diagnosis</vt:lpstr>
      <vt:lpstr>Definition &amp; Diagnosis</vt:lpstr>
      <vt:lpstr>Definition &amp; Diagnosis</vt:lpstr>
      <vt:lpstr>Definition &amp; Diagnosis</vt:lpstr>
      <vt:lpstr>Definition &amp; Diagnosis</vt:lpstr>
      <vt:lpstr>Definition &amp; Diagnosis</vt:lpstr>
      <vt:lpstr>Incidence &amp; Epidemiology</vt:lpstr>
      <vt:lpstr>Incidence &amp; Epidemiology</vt:lpstr>
      <vt:lpstr>Incidence &amp; Epidemiology</vt:lpstr>
      <vt:lpstr>Incidence &amp; Epidemiology</vt:lpstr>
      <vt:lpstr>Pathophysiology</vt:lpstr>
      <vt:lpstr>Pathophysiology</vt:lpstr>
      <vt:lpstr>Pathophysiology</vt:lpstr>
      <vt:lpstr>Pathophysiology</vt:lpstr>
      <vt:lpstr>Pathophysiology</vt:lpstr>
      <vt:lpstr>Pathophysiology</vt:lpstr>
      <vt:lpstr>Pathophysiology</vt:lpstr>
      <vt:lpstr>Risk factor</vt:lpstr>
      <vt:lpstr>Risk factor</vt:lpstr>
      <vt:lpstr>Risk factor</vt:lpstr>
      <vt:lpstr>Risk factor</vt:lpstr>
      <vt:lpstr>Risk factor</vt:lpstr>
      <vt:lpstr>Prevention</vt:lpstr>
      <vt:lpstr>Avoidance of nephrotoxic agents</vt:lpstr>
      <vt:lpstr>PowerPoint Presentation</vt:lpstr>
      <vt:lpstr>Avoidance of nephrotoxic agents</vt:lpstr>
      <vt:lpstr>Avoidance of nephrotoxic agents</vt:lpstr>
      <vt:lpstr>Maintenance of volume status and perfusion pressure</vt:lpstr>
      <vt:lpstr>PowerPoint Presentation</vt:lpstr>
      <vt:lpstr>Maintenance of volume status and perfusion pressure</vt:lpstr>
      <vt:lpstr>Maintenance of volume status and perfusion pressure</vt:lpstr>
      <vt:lpstr>Maintenance of volume status and perfusion pressure</vt:lpstr>
      <vt:lpstr>Choice of fluid solution</vt:lpstr>
      <vt:lpstr>Choice of fluid solution</vt:lpstr>
      <vt:lpstr>Choice of fluid solution</vt:lpstr>
      <vt:lpstr>Choice of fluid solution</vt:lpstr>
      <vt:lpstr>Choice of fluid solution</vt:lpstr>
      <vt:lpstr>Choice of fluid solution</vt:lpstr>
      <vt:lpstr>Pharmacological interventions</vt:lpstr>
      <vt:lpstr>Pharmacological interventions</vt:lpstr>
      <vt:lpstr>Pharmacological interventions</vt:lpstr>
      <vt:lpstr>Pharmacological interventions</vt:lpstr>
      <vt:lpstr>Pharmacological interventions</vt:lpstr>
      <vt:lpstr>Pharmacological interventions</vt:lpstr>
      <vt:lpstr>Pharmacological interventions</vt:lpstr>
      <vt:lpstr>Maintenance of normoglycemia</vt:lpstr>
      <vt:lpstr>Maintenance of normoglycemia</vt:lpstr>
      <vt:lpstr>Novel biomarker</vt:lpstr>
      <vt:lpstr>Novel biomarker</vt:lpstr>
      <vt:lpstr>Novel biomarker</vt:lpstr>
      <vt:lpstr>Novel biomarker</vt:lpstr>
      <vt:lpstr>PowerPoint Presentation</vt:lpstr>
      <vt:lpstr>Remote Ischemic Preconditioning</vt:lpstr>
      <vt:lpstr>PowerPoint Presentation</vt:lpstr>
      <vt:lpstr>Renal Replacement Therapy</vt:lpstr>
      <vt:lpstr>PowerPoint Presentation</vt:lpstr>
      <vt:lpstr>CONCLUSIONS : Perioperative AKI </vt:lpstr>
      <vt:lpstr>Read more !!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Perioperative acute kidney injury</dc:title>
  <dc:creator>Asus</dc:creator>
  <cp:lastModifiedBy>Asus</cp:lastModifiedBy>
  <cp:revision>126</cp:revision>
  <dcterms:created xsi:type="dcterms:W3CDTF">2017-10-22T16:26:40Z</dcterms:created>
  <dcterms:modified xsi:type="dcterms:W3CDTF">2017-11-03T00:10:16Z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